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82" r:id="rId3"/>
    <p:sldId id="273" r:id="rId4"/>
    <p:sldId id="283" r:id="rId5"/>
    <p:sldId id="284" r:id="rId6"/>
    <p:sldId id="285" r:id="rId7"/>
    <p:sldId id="286" r:id="rId8"/>
    <p:sldId id="287" r:id="rId9"/>
    <p:sldId id="288" r:id="rId10"/>
    <p:sldId id="259" r:id="rId11"/>
    <p:sldId id="260" r:id="rId12"/>
    <p:sldId id="263" r:id="rId13"/>
    <p:sldId id="264" r:id="rId14"/>
    <p:sldId id="265" r:id="rId15"/>
    <p:sldId id="266" r:id="rId16"/>
    <p:sldId id="267" r:id="rId17"/>
    <p:sldId id="268" r:id="rId18"/>
    <p:sldId id="269" r:id="rId19"/>
    <p:sldId id="270" r:id="rId20"/>
    <p:sldId id="271" r:id="rId21"/>
    <p:sldId id="272" r:id="rId22"/>
  </p:sldIdLst>
  <p:sldSz cx="24387175" cy="13716000"/>
  <p:notesSz cx="13716000" cy="24387175"/>
  <p:embeddedFontLst>
    <p:embeddedFont>
      <p:font typeface="Calibri" panose="020F0502020204030204" pitchFamily="34" charset="0"/>
      <p:regular r:id="rId24"/>
      <p:bold r:id="rId25"/>
      <p:italic r:id="rId26"/>
      <p:boldItalic r:id="rId27"/>
    </p:embeddedFont>
    <p:embeddedFont>
      <p:font typeface="Poppins" panose="020B0604020202020204" charset="0"/>
      <p:regular r:id="rId28"/>
      <p:bold r:id="rId29"/>
      <p:italic r:id="rId30"/>
      <p:boldItalic r:id="rId31"/>
    </p:embeddedFont>
    <p:embeddedFont>
      <p:font typeface="Rajdhani SemiBold" panose="020B0604020202020204" charset="0"/>
      <p:regular r:id="rId32"/>
      <p:bold r:id="rId33"/>
    </p:embeddedFont>
    <p:embeddedFont>
      <p:font typeface="Rajdhani" panose="020B0604020202020204" charset="0"/>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N0hku9sBGRP5WafuaJMNkZ1Cq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3570" autoAdjust="0"/>
  </p:normalViewPr>
  <p:slideViewPr>
    <p:cSldViewPr snapToGrid="0">
      <p:cViewPr varScale="1">
        <p:scale>
          <a:sx n="23" d="100"/>
          <a:sy n="23" d="100"/>
        </p:scale>
        <p:origin x="165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46"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4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4838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1193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410682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82171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10399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393602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37567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1225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65812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377473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578372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98084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8722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997088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94513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baseline="0" dirty="0" smtClean="0">
                <a:solidFill>
                  <a:schemeClr val="dk1"/>
                </a:solidFill>
                <a:latin typeface="Calibri"/>
                <a:ea typeface="Calibri"/>
                <a:cs typeface="Calibri"/>
                <a:sym typeface="Calibri"/>
              </a:rPr>
              <a:t>Few-shot classification is a technique within supervised classification where you have </a:t>
            </a:r>
            <a:r>
              <a:rPr lang="en-US" dirty="0" smtClean="0"/>
              <a:t>a classifier learn target labels based on only a few labeled examples. This technique</a:t>
            </a:r>
            <a:r>
              <a:rPr lang="en-US" baseline="0" dirty="0" smtClean="0"/>
              <a:t> </a:t>
            </a:r>
            <a:r>
              <a:rPr lang="en-US" dirty="0" smtClean="0"/>
              <a:t>is great when you have a classification task but do not have many labeled data points</a:t>
            </a:r>
            <a:r>
              <a:rPr lang="en-US" baseline="0" dirty="0" smtClean="0"/>
              <a:t> </a:t>
            </a:r>
            <a:r>
              <a:rPr lang="en-US" dirty="0" smtClean="0"/>
              <a:t>readily available. In other words, this method allows you to label a few high-quality</a:t>
            </a:r>
            <a:r>
              <a:rPr lang="en-US" baseline="0" dirty="0" smtClean="0"/>
              <a:t> </a:t>
            </a:r>
            <a:r>
              <a:rPr lang="en-US" dirty="0" smtClean="0"/>
              <a:t>data points per class on which to train the model.</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22243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38799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 the examples thus far, we leveraged a </a:t>
            </a:r>
            <a:r>
              <a:rPr lang="en-US" dirty="0" err="1" smtClean="0"/>
              <a:t>pretrained</a:t>
            </a:r>
            <a:r>
              <a:rPr lang="en-US" dirty="0" smtClean="0"/>
              <a:t> model and fine-tuned it to</a:t>
            </a:r>
            <a:r>
              <a:rPr lang="en-US" baseline="0" dirty="0" smtClean="0"/>
              <a:t> </a:t>
            </a:r>
            <a:r>
              <a:rPr lang="en-US" dirty="0" smtClean="0"/>
              <a:t>perform classification. This process describes a two-step process: first </a:t>
            </a:r>
            <a:r>
              <a:rPr lang="en-US" dirty="0" err="1" smtClean="0"/>
              <a:t>pretraining</a:t>
            </a:r>
            <a:r>
              <a:rPr lang="en-US" dirty="0" smtClean="0"/>
              <a:t> a</a:t>
            </a:r>
          </a:p>
          <a:p>
            <a:pPr marL="0" lvl="0" indent="0" algn="l" rtl="0">
              <a:spcBef>
                <a:spcPts val="0"/>
              </a:spcBef>
              <a:spcAft>
                <a:spcPts val="0"/>
              </a:spcAft>
              <a:buNone/>
            </a:pPr>
            <a:r>
              <a:rPr lang="en-US" dirty="0" smtClean="0"/>
              <a:t>model (which was already done for us) and then fine-tuning it for a particular task.</a:t>
            </a: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77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835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6137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9603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smtClean="0"/>
          </a:p>
        </p:txBody>
      </p:sp>
      <p:sp>
        <p:nvSpPr>
          <p:cNvPr id="37" name="Google Shape;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04053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6.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1.png"/><Relationship Id="rId21" Type="http://schemas.openxmlformats.org/officeDocument/2006/relationships/image" Target="../media/image49.png"/><Relationship Id="rId7" Type="http://schemas.openxmlformats.org/officeDocument/2006/relationships/image" Target="../media/image26.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1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16.pn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16.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16.pn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74.png"/><Relationship Id="rId5" Type="http://schemas.openxmlformats.org/officeDocument/2006/relationships/image" Target="../media/image16.png"/><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34.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76.png"/><Relationship Id="rId5" Type="http://schemas.openxmlformats.org/officeDocument/2006/relationships/image" Target="../media/image16.png"/><Relationship Id="rId10" Type="http://schemas.openxmlformats.org/officeDocument/2006/relationships/image" Target="../media/image6.png"/><Relationship Id="rId4" Type="http://schemas.openxmlformats.org/officeDocument/2006/relationships/image" Target="../media/image15.png"/><Relationship Id="rId9" Type="http://schemas.openxmlformats.org/officeDocument/2006/relationships/image" Target="../media/image75.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81.png"/><Relationship Id="rId5" Type="http://schemas.openxmlformats.org/officeDocument/2006/relationships/image" Target="../media/image16.png"/><Relationship Id="rId10" Type="http://schemas.openxmlformats.org/officeDocument/2006/relationships/image" Target="../media/image80.png"/><Relationship Id="rId4" Type="http://schemas.openxmlformats.org/officeDocument/2006/relationships/image" Target="../media/image70.png"/><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68.png"/><Relationship Id="rId5" Type="http://schemas.openxmlformats.org/officeDocument/2006/relationships/image" Target="../media/image16.png"/><Relationship Id="rId10" Type="http://schemas.openxmlformats.org/officeDocument/2006/relationships/image" Target="../media/image67.png"/><Relationship Id="rId4" Type="http://schemas.openxmlformats.org/officeDocument/2006/relationships/image" Target="../media/image82.pn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89.png"/><Relationship Id="rId5" Type="http://schemas.openxmlformats.org/officeDocument/2006/relationships/image" Target="../media/image16.png"/><Relationship Id="rId10" Type="http://schemas.openxmlformats.org/officeDocument/2006/relationships/image" Target="../media/image88.png"/><Relationship Id="rId4" Type="http://schemas.openxmlformats.org/officeDocument/2006/relationships/image" Target="../media/image15.png"/><Relationship Id="rId9"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s://www.instagram.com/eatemp._/" TargetMode="External"/><Relationship Id="rId18"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hyperlink" Target="https://www.youtube.com/@eatemp" TargetMode="External"/><Relationship Id="rId2" Type="http://schemas.openxmlformats.org/officeDocument/2006/relationships/notesSlide" Target="../notesSlides/notesSlide21.xml"/><Relationship Id="rId16" Type="http://schemas.openxmlformats.org/officeDocument/2006/relationships/image" Target="../media/image97.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94.png"/><Relationship Id="rId5" Type="http://schemas.openxmlformats.org/officeDocument/2006/relationships/image" Target="../media/image57.png"/><Relationship Id="rId15" Type="http://schemas.openxmlformats.org/officeDocument/2006/relationships/hyperlink" Target="https://www.pinterest.com/eatempofficial/" TargetMode="External"/><Relationship Id="rId10" Type="http://schemas.openxmlformats.org/officeDocument/2006/relationships/image" Target="../media/image93.png"/><Relationship Id="rId19" Type="http://schemas.openxmlformats.org/officeDocument/2006/relationships/hyperlink" Target="https://www.tiktok.com/@eatemp.official" TargetMode="External"/><Relationship Id="rId4" Type="http://schemas.openxmlformats.org/officeDocument/2006/relationships/image" Target="../media/image56.png"/><Relationship Id="rId9" Type="http://schemas.openxmlformats.org/officeDocument/2006/relationships/image" Target="../media/image92.png"/><Relationship Id="rId1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p1" descr=" "/>
          <p:cNvPicPr preferRelativeResize="0"/>
          <p:nvPr/>
        </p:nvPicPr>
        <p:blipFill rotWithShape="1">
          <a:blip r:embed="rId4">
            <a:alphaModFix/>
          </a:blip>
          <a:srcRect/>
          <a:stretch/>
        </p:blipFill>
        <p:spPr>
          <a:xfrm>
            <a:off x="-25263458" y="-8178800"/>
            <a:ext cx="2946768" cy="2692400"/>
          </a:xfrm>
          <a:prstGeom prst="rect">
            <a:avLst/>
          </a:prstGeom>
          <a:noFill/>
          <a:ln>
            <a:noFill/>
          </a:ln>
        </p:spPr>
      </p:pic>
      <p:pic>
        <p:nvPicPr>
          <p:cNvPr id="19" name="Google Shape;19;p1" descr=" "/>
          <p:cNvPicPr preferRelativeResize="0"/>
          <p:nvPr/>
        </p:nvPicPr>
        <p:blipFill rotWithShape="1">
          <a:blip r:embed="rId5">
            <a:alphaModFix/>
          </a:blip>
          <a:srcRect/>
          <a:stretch/>
        </p:blipFill>
        <p:spPr>
          <a:xfrm>
            <a:off x="15236987" y="0"/>
            <a:ext cx="9150061" cy="4567726"/>
          </a:xfrm>
          <a:prstGeom prst="rect">
            <a:avLst/>
          </a:prstGeom>
          <a:noFill/>
          <a:ln>
            <a:noFill/>
          </a:ln>
        </p:spPr>
      </p:pic>
      <p:sp>
        <p:nvSpPr>
          <p:cNvPr id="29" name="Google Shape;29;p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1191384" y="907970"/>
            <a:ext cx="17337248" cy="46820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0700" b="1" dirty="0">
                <a:solidFill>
                  <a:srgbClr val="FFFFFF"/>
                </a:solidFill>
                <a:latin typeface="Rajdhani"/>
                <a:ea typeface="Rajdhani"/>
                <a:cs typeface="Rajdhani"/>
                <a:sym typeface="Rajdhani"/>
              </a:rPr>
              <a:t>Fine-Tuning Representation</a:t>
            </a:r>
          </a:p>
          <a:p>
            <a:pPr lvl="0">
              <a:buClr>
                <a:srgbClr val="FFFFFF"/>
              </a:buClr>
              <a:buSzPts val="12800"/>
            </a:pPr>
            <a:r>
              <a:rPr lang="en-US" sz="10700" b="1" dirty="0">
                <a:solidFill>
                  <a:srgbClr val="FFFFFF"/>
                </a:solidFill>
                <a:latin typeface="Rajdhani"/>
                <a:ea typeface="Rajdhani"/>
                <a:cs typeface="Rajdhani"/>
                <a:sym typeface="Rajdhani"/>
              </a:rPr>
              <a:t>Models for Classification</a:t>
            </a:r>
            <a:endParaRPr sz="10700" b="0" i="0" u="none" strike="noStrike" cap="none" dirty="0">
              <a:solidFill>
                <a:schemeClr val="dk1"/>
              </a:solidFill>
              <a:latin typeface="Calibri"/>
              <a:ea typeface="Calibri"/>
              <a:cs typeface="Calibri"/>
              <a:sym typeface="Calibri"/>
            </a:endParaRPr>
          </a:p>
        </p:txBody>
      </p:sp>
      <p:sp>
        <p:nvSpPr>
          <p:cNvPr id="31" name="Google Shape;31;p1"/>
          <p:cNvSpPr/>
          <p:nvPr/>
        </p:nvSpPr>
        <p:spPr>
          <a:xfrm>
            <a:off x="3260343" y="8054469"/>
            <a:ext cx="10581707" cy="1312333"/>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6400"/>
              <a:buFont typeface="Rajdhani SemiBold"/>
              <a:buNone/>
            </a:pPr>
            <a:r>
              <a:rPr lang="en-US" sz="6400" b="0" i="0" u="none" strike="noStrike" cap="none" dirty="0" smtClean="0">
                <a:solidFill>
                  <a:srgbClr val="FFFFFF"/>
                </a:solidFill>
                <a:latin typeface="Rajdhani SemiBold"/>
                <a:ea typeface="Rajdhani SemiBold"/>
                <a:cs typeface="Rajdhani SemiBold"/>
                <a:sym typeface="Rajdhani SemiBold"/>
              </a:rPr>
              <a:t>Chapter </a:t>
            </a:r>
            <a:r>
              <a:rPr lang="en-US" sz="6400" b="0" i="0" u="none" strike="noStrike" cap="none" dirty="0" smtClean="0">
                <a:solidFill>
                  <a:srgbClr val="FFFFFF"/>
                </a:solidFill>
                <a:latin typeface="Rajdhani SemiBold"/>
                <a:ea typeface="Rajdhani SemiBold"/>
                <a:cs typeface="Rajdhani SemiBold"/>
                <a:sym typeface="Rajdhani SemiBold"/>
              </a:rPr>
              <a:t>11</a:t>
            </a:r>
            <a:endParaRPr sz="6400" b="0" i="0" u="none" strike="noStrike" cap="none" dirty="0">
              <a:solidFill>
                <a:schemeClr val="dk1"/>
              </a:solidFill>
              <a:latin typeface="Calibri"/>
              <a:ea typeface="Calibri"/>
              <a:cs typeface="Calibri"/>
              <a:sym typeface="Calibri"/>
            </a:endParaRPr>
          </a:p>
        </p:txBody>
      </p:sp>
      <p:pic>
        <p:nvPicPr>
          <p:cNvPr id="32" name="Google Shape;32;p1" descr=" "/>
          <p:cNvPicPr preferRelativeResize="0"/>
          <p:nvPr/>
        </p:nvPicPr>
        <p:blipFill rotWithShape="1">
          <a:blip r:embed="rId6">
            <a:alphaModFix/>
          </a:blip>
          <a:srcRect/>
          <a:stretch/>
        </p:blipFill>
        <p:spPr>
          <a:xfrm>
            <a:off x="15236987" y="4567726"/>
            <a:ext cx="8807118" cy="69734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13" name="Google Shape;113;p4"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114" name="Google Shape;114;p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116" name="Google Shape;116;p4" descr=" "/>
          <p:cNvPicPr preferRelativeResize="0"/>
          <p:nvPr/>
        </p:nvPicPr>
        <p:blipFill rotWithShape="1">
          <a:blip r:embed="rId6">
            <a:alphaModFix/>
          </a:blip>
          <a:srcRect/>
          <a:stretch/>
        </p:blipFill>
        <p:spPr>
          <a:xfrm>
            <a:off x="0" y="825500"/>
            <a:ext cx="1538111" cy="596187"/>
          </a:xfrm>
          <a:prstGeom prst="rect">
            <a:avLst/>
          </a:prstGeom>
          <a:noFill/>
          <a:ln>
            <a:noFill/>
          </a:ln>
        </p:spPr>
      </p:pic>
      <p:pic>
        <p:nvPicPr>
          <p:cNvPr id="117" name="Google Shape;117;p4" descr=" "/>
          <p:cNvPicPr preferRelativeResize="0"/>
          <p:nvPr/>
        </p:nvPicPr>
        <p:blipFill rotWithShape="1">
          <a:blip r:embed="rId7">
            <a:alphaModFix/>
          </a:blip>
          <a:srcRect/>
          <a:stretch/>
        </p:blipFill>
        <p:spPr>
          <a:xfrm>
            <a:off x="19039680" y="9448800"/>
            <a:ext cx="4798943" cy="2133600"/>
          </a:xfrm>
          <a:prstGeom prst="rect">
            <a:avLst/>
          </a:prstGeom>
          <a:noFill/>
          <a:ln>
            <a:noFill/>
          </a:ln>
        </p:spPr>
      </p:pic>
      <p:pic>
        <p:nvPicPr>
          <p:cNvPr id="118" name="Google Shape;118;p4" descr=" "/>
          <p:cNvPicPr preferRelativeResize="0"/>
          <p:nvPr/>
        </p:nvPicPr>
        <p:blipFill rotWithShape="1">
          <a:blip r:embed="rId8">
            <a:alphaModFix/>
          </a:blip>
          <a:srcRect/>
          <a:stretch/>
        </p:blipFill>
        <p:spPr>
          <a:xfrm>
            <a:off x="0" y="11002287"/>
            <a:ext cx="1943343" cy="2713713"/>
          </a:xfrm>
          <a:prstGeom prst="rect">
            <a:avLst/>
          </a:prstGeom>
          <a:noFill/>
          <a:ln>
            <a:noFill/>
          </a:ln>
        </p:spPr>
      </p:pic>
      <p:sp>
        <p:nvSpPr>
          <p:cNvPr id="119" name="Google Shape;119;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2959470" y="1866900"/>
            <a:ext cx="9704013" cy="129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2959470" y="18669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TYPES OF AI</a:t>
            </a:r>
            <a:endParaRPr sz="8000" b="0" i="0" u="none" strike="noStrike" cap="none">
              <a:solidFill>
                <a:schemeClr val="dk1"/>
              </a:solidFill>
              <a:latin typeface="Calibri"/>
              <a:ea typeface="Calibri"/>
              <a:cs typeface="Calibri"/>
              <a:sym typeface="Calibri"/>
            </a:endParaRPr>
          </a:p>
        </p:txBody>
      </p:sp>
      <p:sp>
        <p:nvSpPr>
          <p:cNvPr id="122" name="Google Shape;122;p4"/>
          <p:cNvSpPr/>
          <p:nvPr/>
        </p:nvSpPr>
        <p:spPr>
          <a:xfrm>
            <a:off x="2959470" y="5003800"/>
            <a:ext cx="18480810" cy="4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59470" y="5003800"/>
            <a:ext cx="5347368" cy="4457700"/>
          </a:xfrm>
          <a:prstGeom prst="roundRect">
            <a:avLst>
              <a:gd name="adj" fmla="val 451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36592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4" descr=" "/>
          <p:cNvPicPr preferRelativeResize="0"/>
          <p:nvPr/>
        </p:nvPicPr>
        <p:blipFill rotWithShape="1">
          <a:blip r:embed="rId9">
            <a:alphaModFix/>
          </a:blip>
          <a:srcRect/>
          <a:stretch/>
        </p:blipFill>
        <p:spPr>
          <a:xfrm>
            <a:off x="3365921" y="5308600"/>
            <a:ext cx="1625803" cy="1625600"/>
          </a:xfrm>
          <a:prstGeom prst="rect">
            <a:avLst/>
          </a:prstGeom>
          <a:noFill/>
          <a:ln>
            <a:noFill/>
          </a:ln>
        </p:spPr>
      </p:pic>
      <p:pic>
        <p:nvPicPr>
          <p:cNvPr id="126" name="Google Shape;126;p4" descr=" "/>
          <p:cNvPicPr preferRelativeResize="0"/>
          <p:nvPr/>
        </p:nvPicPr>
        <p:blipFill rotWithShape="1">
          <a:blip r:embed="rId10">
            <a:alphaModFix/>
          </a:blip>
          <a:srcRect/>
          <a:stretch/>
        </p:blipFill>
        <p:spPr>
          <a:xfrm>
            <a:off x="3580858" y="5416550"/>
            <a:ext cx="1196250" cy="1409700"/>
          </a:xfrm>
          <a:prstGeom prst="rect">
            <a:avLst/>
          </a:prstGeom>
          <a:noFill/>
          <a:ln>
            <a:noFill/>
          </a:ln>
        </p:spPr>
      </p:pic>
      <p:sp>
        <p:nvSpPr>
          <p:cNvPr id="127" name="Google Shape;127;p4"/>
          <p:cNvSpPr/>
          <p:nvPr/>
        </p:nvSpPr>
        <p:spPr>
          <a:xfrm>
            <a:off x="3365921" y="7239000"/>
            <a:ext cx="4534467"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36592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NARROW AI</a:t>
            </a:r>
            <a:endParaRPr sz="4800" b="0" i="0" u="none" strike="noStrike" cap="none">
              <a:solidFill>
                <a:schemeClr val="dk1"/>
              </a:solidFill>
              <a:latin typeface="Calibri"/>
              <a:ea typeface="Calibri"/>
              <a:cs typeface="Calibri"/>
              <a:sym typeface="Calibri"/>
            </a:endParaRPr>
          </a:p>
        </p:txBody>
      </p:sp>
      <p:sp>
        <p:nvSpPr>
          <p:cNvPr id="129" name="Google Shape;129;p4"/>
          <p:cNvSpPr/>
          <p:nvPr/>
        </p:nvSpPr>
        <p:spPr>
          <a:xfrm>
            <a:off x="3365921" y="8115300"/>
            <a:ext cx="4669950" cy="11768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Narrow AI is designed to perform a specific task</a:t>
            </a:r>
            <a:endParaRPr sz="3200" b="0" i="0" u="none" strike="noStrike" cap="none">
              <a:solidFill>
                <a:schemeClr val="dk1"/>
              </a:solidFill>
              <a:latin typeface="Calibri"/>
              <a:ea typeface="Calibri"/>
              <a:cs typeface="Calibri"/>
              <a:sym typeface="Calibri"/>
            </a:endParaRPr>
          </a:p>
        </p:txBody>
      </p:sp>
      <p:pic>
        <p:nvPicPr>
          <p:cNvPr id="130" name="Google Shape;130;p4" descr=" "/>
          <p:cNvPicPr preferRelativeResize="0"/>
          <p:nvPr/>
        </p:nvPicPr>
        <p:blipFill rotWithShape="1">
          <a:blip r:embed="rId11">
            <a:alphaModFix/>
          </a:blip>
          <a:srcRect/>
          <a:stretch/>
        </p:blipFill>
        <p:spPr>
          <a:xfrm>
            <a:off x="2965821" y="5003800"/>
            <a:ext cx="5347368" cy="4978400"/>
          </a:xfrm>
          <a:prstGeom prst="rect">
            <a:avLst/>
          </a:prstGeom>
          <a:noFill/>
          <a:ln>
            <a:noFill/>
          </a:ln>
        </p:spPr>
      </p:pic>
      <p:pic>
        <p:nvPicPr>
          <p:cNvPr id="131" name="Google Shape;131;p4" descr=" "/>
          <p:cNvPicPr preferRelativeResize="0"/>
          <p:nvPr/>
        </p:nvPicPr>
        <p:blipFill rotWithShape="1">
          <a:blip r:embed="rId12">
            <a:alphaModFix/>
          </a:blip>
          <a:srcRect/>
          <a:stretch/>
        </p:blipFill>
        <p:spPr>
          <a:xfrm>
            <a:off x="2965821" y="5003800"/>
            <a:ext cx="5347368" cy="4978400"/>
          </a:xfrm>
          <a:prstGeom prst="rect">
            <a:avLst/>
          </a:prstGeom>
          <a:noFill/>
          <a:ln>
            <a:noFill/>
          </a:ln>
        </p:spPr>
      </p:pic>
      <p:sp>
        <p:nvSpPr>
          <p:cNvPr id="132" name="Google Shape;132;p4"/>
          <p:cNvSpPr/>
          <p:nvPr/>
        </p:nvSpPr>
        <p:spPr>
          <a:xfrm>
            <a:off x="952619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932641"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4" descr=" "/>
          <p:cNvPicPr preferRelativeResize="0"/>
          <p:nvPr/>
        </p:nvPicPr>
        <p:blipFill rotWithShape="1">
          <a:blip r:embed="rId9">
            <a:alphaModFix/>
          </a:blip>
          <a:srcRect/>
          <a:stretch/>
        </p:blipFill>
        <p:spPr>
          <a:xfrm>
            <a:off x="9932641" y="5308600"/>
            <a:ext cx="1625803" cy="1625600"/>
          </a:xfrm>
          <a:prstGeom prst="rect">
            <a:avLst/>
          </a:prstGeom>
          <a:noFill/>
          <a:ln>
            <a:noFill/>
          </a:ln>
        </p:spPr>
      </p:pic>
      <p:pic>
        <p:nvPicPr>
          <p:cNvPr id="135" name="Google Shape;135;p4" descr=" "/>
          <p:cNvPicPr preferRelativeResize="0"/>
          <p:nvPr/>
        </p:nvPicPr>
        <p:blipFill rotWithShape="1">
          <a:blip r:embed="rId13">
            <a:alphaModFix/>
          </a:blip>
          <a:srcRect/>
          <a:stretch/>
        </p:blipFill>
        <p:spPr>
          <a:xfrm>
            <a:off x="10187625" y="5410200"/>
            <a:ext cx="1116152" cy="1422558"/>
          </a:xfrm>
          <a:prstGeom prst="rect">
            <a:avLst/>
          </a:prstGeom>
          <a:noFill/>
          <a:ln>
            <a:noFill/>
          </a:ln>
        </p:spPr>
      </p:pic>
      <p:sp>
        <p:nvSpPr>
          <p:cNvPr id="136" name="Google Shape;136;p4"/>
          <p:cNvSpPr/>
          <p:nvPr/>
        </p:nvSpPr>
        <p:spPr>
          <a:xfrm>
            <a:off x="9932641"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932641"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GENERAL AI</a:t>
            </a:r>
            <a:endParaRPr sz="4800" b="0" i="0" u="none" strike="noStrike" cap="none">
              <a:solidFill>
                <a:schemeClr val="dk1"/>
              </a:solidFill>
              <a:latin typeface="Calibri"/>
              <a:ea typeface="Calibri"/>
              <a:cs typeface="Calibri"/>
              <a:sym typeface="Calibri"/>
            </a:endParaRPr>
          </a:p>
        </p:txBody>
      </p:sp>
      <p:sp>
        <p:nvSpPr>
          <p:cNvPr id="138" name="Google Shape;138;p4"/>
          <p:cNvSpPr/>
          <p:nvPr/>
        </p:nvSpPr>
        <p:spPr>
          <a:xfrm>
            <a:off x="9932641"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General AI can perform any intellectual task that a human can</a:t>
            </a:r>
            <a:endParaRPr sz="3200" b="0" i="0" u="none" strike="noStrike" cap="none">
              <a:solidFill>
                <a:schemeClr val="dk1"/>
              </a:solidFill>
              <a:latin typeface="Calibri"/>
              <a:ea typeface="Calibri"/>
              <a:cs typeface="Calibri"/>
              <a:sym typeface="Calibri"/>
            </a:endParaRPr>
          </a:p>
        </p:txBody>
      </p:sp>
      <p:pic>
        <p:nvPicPr>
          <p:cNvPr id="139" name="Google Shape;139;p4" descr=" "/>
          <p:cNvPicPr preferRelativeResize="0"/>
          <p:nvPr/>
        </p:nvPicPr>
        <p:blipFill rotWithShape="1">
          <a:blip r:embed="rId11">
            <a:alphaModFix/>
          </a:blip>
          <a:srcRect/>
          <a:stretch/>
        </p:blipFill>
        <p:spPr>
          <a:xfrm>
            <a:off x="9532541" y="5003800"/>
            <a:ext cx="5347368" cy="4978400"/>
          </a:xfrm>
          <a:prstGeom prst="rect">
            <a:avLst/>
          </a:prstGeom>
          <a:noFill/>
          <a:ln>
            <a:noFill/>
          </a:ln>
        </p:spPr>
      </p:pic>
      <p:pic>
        <p:nvPicPr>
          <p:cNvPr id="140" name="Google Shape;140;p4" descr=" "/>
          <p:cNvPicPr preferRelativeResize="0"/>
          <p:nvPr/>
        </p:nvPicPr>
        <p:blipFill rotWithShape="1">
          <a:blip r:embed="rId12">
            <a:alphaModFix/>
          </a:blip>
          <a:srcRect/>
          <a:stretch/>
        </p:blipFill>
        <p:spPr>
          <a:xfrm>
            <a:off x="9532541" y="5003800"/>
            <a:ext cx="5347368" cy="4978400"/>
          </a:xfrm>
          <a:prstGeom prst="rect">
            <a:avLst/>
          </a:prstGeom>
          <a:noFill/>
          <a:ln>
            <a:noFill/>
          </a:ln>
        </p:spPr>
      </p:pic>
      <p:sp>
        <p:nvSpPr>
          <p:cNvPr id="141" name="Google Shape;141;p4"/>
          <p:cNvSpPr/>
          <p:nvPr/>
        </p:nvSpPr>
        <p:spPr>
          <a:xfrm>
            <a:off x="16092911" y="50038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16499362" y="53086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4" descr=" "/>
          <p:cNvPicPr preferRelativeResize="0"/>
          <p:nvPr/>
        </p:nvPicPr>
        <p:blipFill rotWithShape="1">
          <a:blip r:embed="rId9">
            <a:alphaModFix/>
          </a:blip>
          <a:srcRect/>
          <a:stretch/>
        </p:blipFill>
        <p:spPr>
          <a:xfrm>
            <a:off x="16499362" y="5308600"/>
            <a:ext cx="1625803" cy="1625600"/>
          </a:xfrm>
          <a:prstGeom prst="rect">
            <a:avLst/>
          </a:prstGeom>
          <a:noFill/>
          <a:ln>
            <a:noFill/>
          </a:ln>
        </p:spPr>
      </p:pic>
      <p:pic>
        <p:nvPicPr>
          <p:cNvPr id="144" name="Google Shape;144;p4" descr=" "/>
          <p:cNvPicPr preferRelativeResize="0"/>
          <p:nvPr/>
        </p:nvPicPr>
        <p:blipFill rotWithShape="1">
          <a:blip r:embed="rId14">
            <a:alphaModFix/>
          </a:blip>
          <a:srcRect/>
          <a:stretch/>
        </p:blipFill>
        <p:spPr>
          <a:xfrm>
            <a:off x="16658132" y="5410200"/>
            <a:ext cx="1308264" cy="1422400"/>
          </a:xfrm>
          <a:prstGeom prst="rect">
            <a:avLst/>
          </a:prstGeom>
          <a:noFill/>
          <a:ln>
            <a:noFill/>
          </a:ln>
        </p:spPr>
      </p:pic>
      <p:sp>
        <p:nvSpPr>
          <p:cNvPr id="145" name="Google Shape;145;p4"/>
          <p:cNvSpPr/>
          <p:nvPr/>
        </p:nvSpPr>
        <p:spPr>
          <a:xfrm>
            <a:off x="16499362" y="72390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6499362" y="72390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SUPER AI</a:t>
            </a:r>
            <a:endParaRPr sz="4800" b="0" i="0" u="none" strike="noStrike" cap="none">
              <a:solidFill>
                <a:schemeClr val="dk1"/>
              </a:solidFill>
              <a:latin typeface="Calibri"/>
              <a:ea typeface="Calibri"/>
              <a:cs typeface="Calibri"/>
              <a:sym typeface="Calibri"/>
            </a:endParaRPr>
          </a:p>
        </p:txBody>
      </p:sp>
      <p:sp>
        <p:nvSpPr>
          <p:cNvPr id="147" name="Google Shape;147;p4"/>
          <p:cNvSpPr/>
          <p:nvPr/>
        </p:nvSpPr>
        <p:spPr>
          <a:xfrm>
            <a:off x="16499362" y="81153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Super AI is hypothetical and would surpass human intelligence</a:t>
            </a:r>
            <a:endParaRPr sz="3200" b="0" i="0" u="none" strike="noStrike" cap="none">
              <a:solidFill>
                <a:schemeClr val="dk1"/>
              </a:solidFill>
              <a:latin typeface="Calibri"/>
              <a:ea typeface="Calibri"/>
              <a:cs typeface="Calibri"/>
              <a:sym typeface="Calibri"/>
            </a:endParaRPr>
          </a:p>
        </p:txBody>
      </p:sp>
      <p:pic>
        <p:nvPicPr>
          <p:cNvPr id="148" name="Google Shape;148;p4" descr=" "/>
          <p:cNvPicPr preferRelativeResize="0"/>
          <p:nvPr/>
        </p:nvPicPr>
        <p:blipFill rotWithShape="1">
          <a:blip r:embed="rId11">
            <a:alphaModFix/>
          </a:blip>
          <a:srcRect/>
          <a:stretch/>
        </p:blipFill>
        <p:spPr>
          <a:xfrm>
            <a:off x="16099262" y="5003800"/>
            <a:ext cx="5347368" cy="4978400"/>
          </a:xfrm>
          <a:prstGeom prst="rect">
            <a:avLst/>
          </a:prstGeom>
          <a:noFill/>
          <a:ln>
            <a:noFill/>
          </a:ln>
        </p:spPr>
      </p:pic>
      <p:pic>
        <p:nvPicPr>
          <p:cNvPr id="149" name="Google Shape;149;p4" descr=" "/>
          <p:cNvPicPr preferRelativeResize="0"/>
          <p:nvPr/>
        </p:nvPicPr>
        <p:blipFill rotWithShape="1">
          <a:blip r:embed="rId12">
            <a:alphaModFix/>
          </a:blip>
          <a:srcRect/>
          <a:stretch/>
        </p:blipFill>
        <p:spPr>
          <a:xfrm>
            <a:off x="16099262" y="5003800"/>
            <a:ext cx="5347368" cy="497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pic>
        <p:nvPicPr>
          <p:cNvPr id="155" name="Google Shape;155;p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56" name="Google Shape;156;p5"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157" name="Google Shape;157;p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sp>
        <p:nvSpPr>
          <p:cNvPr id="159" name="Google Shape;159;p5"/>
          <p:cNvSpPr/>
          <p:nvPr/>
        </p:nvSpPr>
        <p:spPr>
          <a:xfrm>
            <a:off x="12350177" y="787400"/>
            <a:ext cx="10042722" cy="1634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HISTORY OF AI</a:t>
            </a:r>
            <a:endParaRPr sz="8000" b="0" i="0" u="none" strike="noStrike" cap="none">
              <a:solidFill>
                <a:schemeClr val="dk1"/>
              </a:solidFill>
              <a:latin typeface="Calibri"/>
              <a:ea typeface="Calibri"/>
              <a:cs typeface="Calibri"/>
              <a:sym typeface="Calibri"/>
            </a:endParaRPr>
          </a:p>
        </p:txBody>
      </p:sp>
      <p:pic>
        <p:nvPicPr>
          <p:cNvPr id="160" name="Google Shape;160;p5" descr=" "/>
          <p:cNvPicPr preferRelativeResize="0"/>
          <p:nvPr/>
        </p:nvPicPr>
        <p:blipFill rotWithShape="1">
          <a:blip r:embed="rId6">
            <a:alphaModFix/>
          </a:blip>
          <a:srcRect/>
          <a:stretch/>
        </p:blipFill>
        <p:spPr>
          <a:xfrm>
            <a:off x="21376772" y="2184400"/>
            <a:ext cx="3010276" cy="1943100"/>
          </a:xfrm>
          <a:prstGeom prst="rect">
            <a:avLst/>
          </a:prstGeom>
          <a:noFill/>
          <a:ln>
            <a:noFill/>
          </a:ln>
        </p:spPr>
      </p:pic>
      <p:pic>
        <p:nvPicPr>
          <p:cNvPr id="161" name="Google Shape;161;p5" descr=" "/>
          <p:cNvPicPr preferRelativeResize="0"/>
          <p:nvPr/>
        </p:nvPicPr>
        <p:blipFill rotWithShape="1">
          <a:blip r:embed="rId7">
            <a:alphaModFix/>
          </a:blip>
          <a:srcRect/>
          <a:stretch/>
        </p:blipFill>
        <p:spPr>
          <a:xfrm>
            <a:off x="2006851" y="0"/>
            <a:ext cx="20386048" cy="13716000"/>
          </a:xfrm>
          <a:prstGeom prst="rect">
            <a:avLst/>
          </a:prstGeom>
          <a:noFill/>
          <a:ln>
            <a:noFill/>
          </a:ln>
        </p:spPr>
      </p:pic>
      <p:sp>
        <p:nvSpPr>
          <p:cNvPr id="162" name="Google Shape;162;p5"/>
          <p:cNvSpPr/>
          <p:nvPr/>
        </p:nvSpPr>
        <p:spPr>
          <a:xfrm>
            <a:off x="11215502" y="0"/>
            <a:ext cx="2540318" cy="140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5" descr=" "/>
          <p:cNvPicPr preferRelativeResize="0"/>
          <p:nvPr/>
        </p:nvPicPr>
        <p:blipFill rotWithShape="1">
          <a:blip r:embed="rId8">
            <a:alphaModFix/>
          </a:blip>
          <a:srcRect/>
          <a:stretch/>
        </p:blipFill>
        <p:spPr>
          <a:xfrm>
            <a:off x="12447556" y="0"/>
            <a:ext cx="38105" cy="1879600"/>
          </a:xfrm>
          <a:prstGeom prst="rect">
            <a:avLst/>
          </a:prstGeom>
          <a:noFill/>
          <a:ln>
            <a:noFill/>
          </a:ln>
        </p:spPr>
      </p:pic>
      <p:sp>
        <p:nvSpPr>
          <p:cNvPr id="164" name="Google Shape;164;p5"/>
          <p:cNvSpPr/>
          <p:nvPr/>
        </p:nvSpPr>
        <p:spPr>
          <a:xfrm>
            <a:off x="11215502" y="18796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1907738" y="2082800"/>
            <a:ext cx="1359070"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1956</a:t>
            </a:r>
            <a:endParaRPr sz="4800" b="0" i="0" u="none" strike="noStrike" cap="none">
              <a:solidFill>
                <a:schemeClr val="dk1"/>
              </a:solidFill>
              <a:latin typeface="Calibri"/>
              <a:ea typeface="Calibri"/>
              <a:cs typeface="Calibri"/>
              <a:sym typeface="Calibri"/>
            </a:endParaRPr>
          </a:p>
        </p:txBody>
      </p:sp>
      <p:pic>
        <p:nvPicPr>
          <p:cNvPr id="166" name="Google Shape;166;p5" descr=" "/>
          <p:cNvPicPr preferRelativeResize="0"/>
          <p:nvPr/>
        </p:nvPicPr>
        <p:blipFill rotWithShape="1">
          <a:blip r:embed="rId8">
            <a:alphaModFix/>
          </a:blip>
          <a:srcRect/>
          <a:stretch/>
        </p:blipFill>
        <p:spPr>
          <a:xfrm>
            <a:off x="12447556" y="3060700"/>
            <a:ext cx="38105" cy="1879600"/>
          </a:xfrm>
          <a:prstGeom prst="rect">
            <a:avLst/>
          </a:prstGeom>
          <a:noFill/>
          <a:ln>
            <a:noFill/>
          </a:ln>
        </p:spPr>
      </p:pic>
      <p:sp>
        <p:nvSpPr>
          <p:cNvPr id="167" name="Google Shape;167;p5"/>
          <p:cNvSpPr/>
          <p:nvPr/>
        </p:nvSpPr>
        <p:spPr>
          <a:xfrm>
            <a:off x="11215502" y="49403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1926791" y="51435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1974</a:t>
            </a:r>
            <a:endParaRPr sz="4800" b="0" i="0" u="none" strike="noStrike" cap="none">
              <a:solidFill>
                <a:schemeClr val="dk1"/>
              </a:solidFill>
              <a:latin typeface="Calibri"/>
              <a:ea typeface="Calibri"/>
              <a:cs typeface="Calibri"/>
              <a:sym typeface="Calibri"/>
            </a:endParaRPr>
          </a:p>
        </p:txBody>
      </p:sp>
      <p:pic>
        <p:nvPicPr>
          <p:cNvPr id="169" name="Google Shape;169;p5" descr=" "/>
          <p:cNvPicPr preferRelativeResize="0"/>
          <p:nvPr/>
        </p:nvPicPr>
        <p:blipFill rotWithShape="1">
          <a:blip r:embed="rId8">
            <a:alphaModFix/>
          </a:blip>
          <a:srcRect/>
          <a:stretch/>
        </p:blipFill>
        <p:spPr>
          <a:xfrm>
            <a:off x="12447556" y="6121400"/>
            <a:ext cx="38105" cy="1879600"/>
          </a:xfrm>
          <a:prstGeom prst="rect">
            <a:avLst/>
          </a:prstGeom>
          <a:noFill/>
          <a:ln>
            <a:noFill/>
          </a:ln>
        </p:spPr>
      </p:pic>
      <p:sp>
        <p:nvSpPr>
          <p:cNvPr id="170" name="Google Shape;170;p5"/>
          <p:cNvSpPr/>
          <p:nvPr/>
        </p:nvSpPr>
        <p:spPr>
          <a:xfrm>
            <a:off x="11215502" y="80010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1926791" y="8204200"/>
            <a:ext cx="1320965"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1997</a:t>
            </a:r>
            <a:endParaRPr sz="4800" b="0" i="0" u="none" strike="noStrike" cap="none">
              <a:solidFill>
                <a:schemeClr val="dk1"/>
              </a:solidFill>
              <a:latin typeface="Calibri"/>
              <a:ea typeface="Calibri"/>
              <a:cs typeface="Calibri"/>
              <a:sym typeface="Calibri"/>
            </a:endParaRPr>
          </a:p>
        </p:txBody>
      </p:sp>
      <p:pic>
        <p:nvPicPr>
          <p:cNvPr id="172" name="Google Shape;172;p5" descr=" "/>
          <p:cNvPicPr preferRelativeResize="0"/>
          <p:nvPr/>
        </p:nvPicPr>
        <p:blipFill rotWithShape="1">
          <a:blip r:embed="rId8">
            <a:alphaModFix/>
          </a:blip>
          <a:srcRect/>
          <a:stretch/>
        </p:blipFill>
        <p:spPr>
          <a:xfrm>
            <a:off x="12447556" y="9182100"/>
            <a:ext cx="38105" cy="1879600"/>
          </a:xfrm>
          <a:prstGeom prst="rect">
            <a:avLst/>
          </a:prstGeom>
          <a:noFill/>
          <a:ln>
            <a:noFill/>
          </a:ln>
        </p:spPr>
      </p:pic>
      <p:sp>
        <p:nvSpPr>
          <p:cNvPr id="173" name="Google Shape;173;p5"/>
          <p:cNvSpPr/>
          <p:nvPr/>
        </p:nvSpPr>
        <p:spPr>
          <a:xfrm>
            <a:off x="11215502" y="11061700"/>
            <a:ext cx="2540318" cy="1181100"/>
          </a:xfrm>
          <a:prstGeom prst="roundRect">
            <a:avLst>
              <a:gd name="adj" fmla="val 13161"/>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1914089" y="11264900"/>
            <a:ext cx="134636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2012</a:t>
            </a:r>
            <a:endParaRPr sz="4800" b="0" i="0" u="none" strike="noStrike" cap="none">
              <a:solidFill>
                <a:schemeClr val="dk1"/>
              </a:solidFill>
              <a:latin typeface="Calibri"/>
              <a:ea typeface="Calibri"/>
              <a:cs typeface="Calibri"/>
              <a:sym typeface="Calibri"/>
            </a:endParaRPr>
          </a:p>
        </p:txBody>
      </p:sp>
      <p:pic>
        <p:nvPicPr>
          <p:cNvPr id="175" name="Google Shape;175;p5" descr=" "/>
          <p:cNvPicPr preferRelativeResize="0"/>
          <p:nvPr/>
        </p:nvPicPr>
        <p:blipFill rotWithShape="1">
          <a:blip r:embed="rId9">
            <a:alphaModFix/>
          </a:blip>
          <a:srcRect/>
          <a:stretch/>
        </p:blipFill>
        <p:spPr>
          <a:xfrm>
            <a:off x="12447556" y="12242800"/>
            <a:ext cx="38105" cy="1473200"/>
          </a:xfrm>
          <a:prstGeom prst="rect">
            <a:avLst/>
          </a:prstGeom>
          <a:noFill/>
          <a:ln>
            <a:noFill/>
          </a:ln>
        </p:spPr>
      </p:pic>
      <p:sp>
        <p:nvSpPr>
          <p:cNvPr id="176" name="Google Shape;176;p5"/>
          <p:cNvSpPr/>
          <p:nvPr/>
        </p:nvSpPr>
        <p:spPr>
          <a:xfrm>
            <a:off x="2006851" y="1358900"/>
            <a:ext cx="8713289" cy="21717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413302" y="1663700"/>
            <a:ext cx="7900387"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345560" y="1663700"/>
            <a:ext cx="803587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Dartmouth Conference, where the term "artificial intelligence" was first coined and AI was established as a field of research.</a:t>
            </a:r>
            <a:endParaRPr sz="3200" b="0" i="0" u="none" strike="noStrike" cap="none">
              <a:solidFill>
                <a:schemeClr val="dk1"/>
              </a:solidFill>
              <a:latin typeface="Calibri"/>
              <a:ea typeface="Calibri"/>
              <a:cs typeface="Calibri"/>
              <a:sym typeface="Calibri"/>
            </a:endParaRPr>
          </a:p>
        </p:txBody>
      </p:sp>
      <p:sp>
        <p:nvSpPr>
          <p:cNvPr id="179" name="Google Shape;179;p5"/>
          <p:cNvSpPr/>
          <p:nvPr/>
        </p:nvSpPr>
        <p:spPr>
          <a:xfrm>
            <a:off x="2006851" y="7181850"/>
            <a:ext cx="8713289"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413302" y="7486650"/>
            <a:ext cx="7900387"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345560" y="7486650"/>
            <a:ext cx="8035871"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IBM's Deep Blue defeated the world chess champion Garry Kasparov, demonstrating that machines could surpass human intelligence in specific domains.</a:t>
            </a:r>
            <a:endParaRPr sz="3200" b="0" i="0" u="none" strike="noStrike" cap="none">
              <a:solidFill>
                <a:schemeClr val="dk1"/>
              </a:solidFill>
              <a:latin typeface="Calibri"/>
              <a:ea typeface="Calibri"/>
              <a:cs typeface="Calibri"/>
              <a:sym typeface="Calibri"/>
            </a:endParaRPr>
          </a:p>
        </p:txBody>
      </p:sp>
      <p:sp>
        <p:nvSpPr>
          <p:cNvPr id="182" name="Google Shape;182;p5"/>
          <p:cNvSpPr/>
          <p:nvPr/>
        </p:nvSpPr>
        <p:spPr>
          <a:xfrm>
            <a:off x="14251181" y="3867150"/>
            <a:ext cx="8141718" cy="32131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4657632" y="4171950"/>
            <a:ext cx="7328816" cy="26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4589890" y="4171950"/>
            <a:ext cx="7464300" cy="27389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first AI system that could understand and respond to natural language was created by Terry Winograd, which marked a major step forward in natural language processing.</a:t>
            </a:r>
            <a:endParaRPr sz="3200" b="0" i="0" u="none" strike="noStrike" cap="none">
              <a:solidFill>
                <a:schemeClr val="dk1"/>
              </a:solidFill>
              <a:latin typeface="Calibri"/>
              <a:ea typeface="Calibri"/>
              <a:cs typeface="Calibri"/>
              <a:sym typeface="Calibri"/>
            </a:endParaRPr>
          </a:p>
        </p:txBody>
      </p:sp>
      <p:sp>
        <p:nvSpPr>
          <p:cNvPr id="185" name="Google Shape;185;p5"/>
          <p:cNvSpPr/>
          <p:nvPr/>
        </p:nvSpPr>
        <p:spPr>
          <a:xfrm>
            <a:off x="14251181" y="10166350"/>
            <a:ext cx="8141718" cy="2692400"/>
          </a:xfrm>
          <a:prstGeom prst="rect">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4657632" y="10471150"/>
            <a:ext cx="7328816" cy="20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589890" y="10471150"/>
            <a:ext cx="7464300" cy="22182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emergence of deep learning led to breakthroughs in computer vision, speech recognition, and natural language processing.</a:t>
            </a:r>
            <a:endParaRPr sz="3200" b="0" i="0" u="none" strike="noStrike" cap="none">
              <a:solidFill>
                <a:schemeClr val="dk1"/>
              </a:solidFill>
              <a:latin typeface="Calibri"/>
              <a:ea typeface="Calibri"/>
              <a:cs typeface="Calibri"/>
              <a:sym typeface="Calibri"/>
            </a:endParaRPr>
          </a:p>
        </p:txBody>
      </p:sp>
      <p:pic>
        <p:nvPicPr>
          <p:cNvPr id="188" name="Google Shape;188;p5" descr=" "/>
          <p:cNvPicPr preferRelativeResize="0"/>
          <p:nvPr/>
        </p:nvPicPr>
        <p:blipFill rotWithShape="1">
          <a:blip r:embed="rId10">
            <a:alphaModFix/>
          </a:blip>
          <a:srcRect/>
          <a:stretch/>
        </p:blipFill>
        <p:spPr>
          <a:xfrm>
            <a:off x="9653206" y="3263900"/>
            <a:ext cx="978022" cy="520700"/>
          </a:xfrm>
          <a:prstGeom prst="rect">
            <a:avLst/>
          </a:prstGeom>
          <a:noFill/>
          <a:ln>
            <a:noFill/>
          </a:ln>
        </p:spPr>
      </p:pic>
      <p:pic>
        <p:nvPicPr>
          <p:cNvPr id="189" name="Google Shape;189;p5" descr=" "/>
          <p:cNvPicPr preferRelativeResize="0"/>
          <p:nvPr/>
        </p:nvPicPr>
        <p:blipFill rotWithShape="1">
          <a:blip r:embed="rId11">
            <a:alphaModFix/>
          </a:blip>
          <a:srcRect/>
          <a:stretch/>
        </p:blipFill>
        <p:spPr>
          <a:xfrm>
            <a:off x="14657632" y="6743700"/>
            <a:ext cx="978022" cy="52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8"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62" name="Google Shape;262;p8" descr=" "/>
          <p:cNvPicPr preferRelativeResize="0"/>
          <p:nvPr/>
        </p:nvPicPr>
        <p:blipFill rotWithShape="1">
          <a:blip r:embed="rId4">
            <a:alphaModFix/>
          </a:blip>
          <a:srcRect/>
          <a:stretch/>
        </p:blipFill>
        <p:spPr>
          <a:xfrm>
            <a:off x="2337092" y="1422400"/>
            <a:ext cx="19369921" cy="9931400"/>
          </a:xfrm>
          <a:prstGeom prst="rect">
            <a:avLst/>
          </a:prstGeom>
          <a:noFill/>
          <a:ln>
            <a:noFill/>
          </a:ln>
        </p:spPr>
      </p:pic>
      <p:pic>
        <p:nvPicPr>
          <p:cNvPr id="263" name="Google Shape;263;p8" descr=" "/>
          <p:cNvPicPr preferRelativeResize="0"/>
          <p:nvPr/>
        </p:nvPicPr>
        <p:blipFill rotWithShape="1">
          <a:blip r:embed="rId5">
            <a:alphaModFix/>
          </a:blip>
          <a:srcRect/>
          <a:stretch/>
        </p:blipFill>
        <p:spPr>
          <a:xfrm>
            <a:off x="2337092" y="1422400"/>
            <a:ext cx="19369921" cy="9931400"/>
          </a:xfrm>
          <a:prstGeom prst="rect">
            <a:avLst/>
          </a:prstGeom>
          <a:noFill/>
          <a:ln>
            <a:noFill/>
          </a:ln>
        </p:spPr>
      </p:pic>
      <p:pic>
        <p:nvPicPr>
          <p:cNvPr id="264" name="Google Shape;264;p8" descr=" "/>
          <p:cNvPicPr preferRelativeResize="0"/>
          <p:nvPr/>
        </p:nvPicPr>
        <p:blipFill rotWithShape="1">
          <a:blip r:embed="rId6">
            <a:alphaModFix/>
          </a:blip>
          <a:srcRect/>
          <a:stretch/>
        </p:blipFill>
        <p:spPr>
          <a:xfrm>
            <a:off x="22596124" y="0"/>
            <a:ext cx="1790924" cy="2679700"/>
          </a:xfrm>
          <a:prstGeom prst="rect">
            <a:avLst/>
          </a:prstGeom>
          <a:noFill/>
          <a:ln>
            <a:noFill/>
          </a:ln>
        </p:spPr>
      </p:pic>
      <p:sp>
        <p:nvSpPr>
          <p:cNvPr id="265" name="Google Shape;265;p8"/>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8" descr=" "/>
          <p:cNvPicPr preferRelativeResize="0"/>
          <p:nvPr/>
        </p:nvPicPr>
        <p:blipFill rotWithShape="1">
          <a:blip r:embed="rId7">
            <a:alphaModFix/>
          </a:blip>
          <a:srcRect/>
          <a:stretch/>
        </p:blipFill>
        <p:spPr>
          <a:xfrm>
            <a:off x="23523340" y="10820400"/>
            <a:ext cx="711289" cy="2590800"/>
          </a:xfrm>
          <a:prstGeom prst="rect">
            <a:avLst/>
          </a:prstGeom>
          <a:noFill/>
          <a:ln>
            <a:noFill/>
          </a:ln>
        </p:spPr>
      </p:pic>
      <p:pic>
        <p:nvPicPr>
          <p:cNvPr id="267" name="Google Shape;267;p8"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268" name="Google Shape;268;p8" descr=" "/>
          <p:cNvPicPr preferRelativeResize="0"/>
          <p:nvPr/>
        </p:nvPicPr>
        <p:blipFill rotWithShape="1">
          <a:blip r:embed="rId9">
            <a:alphaModFix/>
          </a:blip>
          <a:srcRect/>
          <a:stretch/>
        </p:blipFill>
        <p:spPr>
          <a:xfrm>
            <a:off x="18569721" y="9982200"/>
            <a:ext cx="4798943" cy="2133600"/>
          </a:xfrm>
          <a:prstGeom prst="rect">
            <a:avLst/>
          </a:prstGeom>
          <a:noFill/>
          <a:ln>
            <a:noFill/>
          </a:ln>
        </p:spPr>
      </p:pic>
      <p:pic>
        <p:nvPicPr>
          <p:cNvPr id="269" name="Google Shape;269;p8" descr=" "/>
          <p:cNvPicPr preferRelativeResize="0"/>
          <p:nvPr/>
        </p:nvPicPr>
        <p:blipFill rotWithShape="1">
          <a:blip r:embed="rId10">
            <a:alphaModFix/>
          </a:blip>
          <a:srcRect/>
          <a:stretch/>
        </p:blipFill>
        <p:spPr>
          <a:xfrm>
            <a:off x="0" y="11002293"/>
            <a:ext cx="1943343" cy="2713707"/>
          </a:xfrm>
          <a:prstGeom prst="rect">
            <a:avLst/>
          </a:prstGeom>
          <a:noFill/>
          <a:ln>
            <a:noFill/>
          </a:ln>
        </p:spPr>
      </p:pic>
      <p:sp>
        <p:nvSpPr>
          <p:cNvPr id="270" name="Google Shape;270;p8"/>
          <p:cNvSpPr/>
          <p:nvPr/>
        </p:nvSpPr>
        <p:spPr>
          <a:xfrm>
            <a:off x="3289711" y="29845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FINANCE</a:t>
            </a:r>
            <a:endParaRPr sz="8000" b="0" i="0" u="none" strike="noStrike" cap="none">
              <a:solidFill>
                <a:schemeClr val="dk1"/>
              </a:solidFill>
              <a:latin typeface="Calibri"/>
              <a:ea typeface="Calibri"/>
              <a:cs typeface="Calibri"/>
              <a:sym typeface="Calibri"/>
            </a:endParaRPr>
          </a:p>
        </p:txBody>
      </p:sp>
      <p:sp>
        <p:nvSpPr>
          <p:cNvPr id="271" name="Google Shape;271;p8"/>
          <p:cNvSpPr/>
          <p:nvPr/>
        </p:nvSpPr>
        <p:spPr>
          <a:xfrm>
            <a:off x="2959470" y="5511800"/>
            <a:ext cx="17159845"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59470"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064508" y="5511800"/>
            <a:ext cx="2730841"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064508" y="5511800"/>
            <a:ext cx="3272776"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75%</a:t>
            </a:r>
            <a:endParaRPr sz="12800" b="0" i="0" u="none" strike="noStrike" cap="none">
              <a:solidFill>
                <a:schemeClr val="dk1"/>
              </a:solidFill>
              <a:latin typeface="Calibri"/>
              <a:ea typeface="Calibri"/>
              <a:cs typeface="Calibri"/>
              <a:sym typeface="Calibri"/>
            </a:endParaRPr>
          </a:p>
        </p:txBody>
      </p:sp>
      <p:sp>
        <p:nvSpPr>
          <p:cNvPr id="275" name="Google Shape;275;p8"/>
          <p:cNvSpPr/>
          <p:nvPr/>
        </p:nvSpPr>
        <p:spPr>
          <a:xfrm>
            <a:off x="2959470"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891728"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said that AI has improved their decision-making process. </a:t>
            </a:r>
            <a:endParaRPr sz="3200" b="0" i="0" u="none" strike="noStrike" cap="none">
              <a:solidFill>
                <a:schemeClr val="dk1"/>
              </a:solidFill>
              <a:latin typeface="Calibri"/>
              <a:ea typeface="Calibri"/>
              <a:cs typeface="Calibri"/>
              <a:sym typeface="Calibri"/>
            </a:endParaRPr>
          </a:p>
        </p:txBody>
      </p:sp>
      <p:sp>
        <p:nvSpPr>
          <p:cNvPr id="277" name="Google Shape;277;p8"/>
          <p:cNvSpPr/>
          <p:nvPr/>
        </p:nvSpPr>
        <p:spPr>
          <a:xfrm>
            <a:off x="9068933"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392824" y="5511800"/>
            <a:ext cx="4293137"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9392824" y="5511800"/>
            <a:ext cx="4835071"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12,000</a:t>
            </a:r>
            <a:endParaRPr sz="12800" b="0" i="0" u="none" strike="noStrike" cap="none">
              <a:solidFill>
                <a:schemeClr val="dk1"/>
              </a:solidFill>
              <a:latin typeface="Calibri"/>
              <a:ea typeface="Calibri"/>
              <a:cs typeface="Calibri"/>
              <a:sym typeface="Calibri"/>
            </a:endParaRPr>
          </a:p>
        </p:txBody>
      </p:sp>
      <p:sp>
        <p:nvSpPr>
          <p:cNvPr id="280" name="Google Shape;280;p8"/>
          <p:cNvSpPr/>
          <p:nvPr/>
        </p:nvSpPr>
        <p:spPr>
          <a:xfrm>
            <a:off x="9068933"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9001192"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Morgan Chase used AI to analyze 12,000 commercial loan agreements in seconds</a:t>
            </a:r>
            <a:endParaRPr sz="3200" b="0" i="0" u="none" strike="noStrike" cap="none">
              <a:solidFill>
                <a:schemeClr val="dk1"/>
              </a:solidFill>
              <a:latin typeface="Calibri"/>
              <a:ea typeface="Calibri"/>
              <a:cs typeface="Calibri"/>
              <a:sym typeface="Calibri"/>
            </a:endParaRPr>
          </a:p>
        </p:txBody>
      </p:sp>
      <p:sp>
        <p:nvSpPr>
          <p:cNvPr id="282" name="Google Shape;282;p8"/>
          <p:cNvSpPr/>
          <p:nvPr/>
        </p:nvSpPr>
        <p:spPr>
          <a:xfrm>
            <a:off x="15178397" y="5511800"/>
            <a:ext cx="4940918" cy="393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194524" y="5511800"/>
            <a:ext cx="2908664"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6194524" y="5511800"/>
            <a:ext cx="3450598"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50%</a:t>
            </a:r>
            <a:endParaRPr sz="12800" b="0" i="0" u="none" strike="noStrike" cap="none">
              <a:solidFill>
                <a:schemeClr val="dk1"/>
              </a:solidFill>
              <a:latin typeface="Calibri"/>
              <a:ea typeface="Calibri"/>
              <a:cs typeface="Calibri"/>
              <a:sym typeface="Calibri"/>
            </a:endParaRPr>
          </a:p>
        </p:txBody>
      </p:sp>
      <p:sp>
        <p:nvSpPr>
          <p:cNvPr id="285" name="Google Shape;285;p8"/>
          <p:cNvSpPr/>
          <p:nvPr/>
        </p:nvSpPr>
        <p:spPr>
          <a:xfrm>
            <a:off x="15178397" y="7886700"/>
            <a:ext cx="4940918"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110655" y="7886700"/>
            <a:ext cx="5076401" cy="16975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use of AI in fraud detection has led to a 50% reduction in false positives</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pic>
        <p:nvPicPr>
          <p:cNvPr id="292" name="Google Shape;292;p9"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293" name="Google Shape;293;p9"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294" name="Google Shape;294;p9"/>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9"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296" name="Google Shape;296;p9"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297" name="Google Shape;297;p9"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298" name="Google Shape;298;p9"/>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MANUFACTURING</a:t>
            </a:r>
            <a:endParaRPr sz="8000" b="0" i="0" u="none" strike="noStrike" cap="none">
              <a:solidFill>
                <a:schemeClr val="dk1"/>
              </a:solidFill>
              <a:latin typeface="Calibri"/>
              <a:ea typeface="Calibri"/>
              <a:cs typeface="Calibri"/>
              <a:sym typeface="Calibri"/>
            </a:endParaRPr>
          </a:p>
        </p:txBody>
      </p:sp>
      <p:pic>
        <p:nvPicPr>
          <p:cNvPr id="299" name="Google Shape;299;p9" descr=" "/>
          <p:cNvPicPr preferRelativeResize="0"/>
          <p:nvPr/>
        </p:nvPicPr>
        <p:blipFill rotWithShape="1">
          <a:blip r:embed="rId8">
            <a:alphaModFix/>
          </a:blip>
          <a:srcRect/>
          <a:stretch/>
        </p:blipFill>
        <p:spPr>
          <a:xfrm>
            <a:off x="3010276" y="2768600"/>
            <a:ext cx="18366496" cy="9258300"/>
          </a:xfrm>
          <a:prstGeom prst="rect">
            <a:avLst/>
          </a:prstGeom>
          <a:noFill/>
          <a:ln>
            <a:noFill/>
          </a:ln>
        </p:spPr>
      </p:pic>
      <p:sp>
        <p:nvSpPr>
          <p:cNvPr id="300" name="Google Shape;300;p9"/>
          <p:cNvSpPr/>
          <p:nvPr/>
        </p:nvSpPr>
        <p:spPr>
          <a:xfrm>
            <a:off x="3010276" y="2768600"/>
            <a:ext cx="18366496"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9"/>
          <p:cNvSpPr/>
          <p:nvPr/>
        </p:nvSpPr>
        <p:spPr>
          <a:xfrm>
            <a:off x="3010276" y="2768600"/>
            <a:ext cx="1308264"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3010276" y="2952750"/>
            <a:ext cx="152419" cy="152400"/>
          </a:xfrm>
          <a:prstGeom prst="ellipse">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264308" y="2768600"/>
            <a:ext cx="1189715"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2</a:t>
            </a:r>
            <a:endParaRPr sz="3200" b="0" i="0" u="none" strike="noStrike" cap="none">
              <a:solidFill>
                <a:schemeClr val="dk1"/>
              </a:solidFill>
              <a:latin typeface="Calibri"/>
              <a:ea typeface="Calibri"/>
              <a:cs typeface="Calibri"/>
              <a:sym typeface="Calibri"/>
            </a:endParaRPr>
          </a:p>
        </p:txBody>
      </p:sp>
      <p:sp>
        <p:nvSpPr>
          <p:cNvPr id="305" name="Google Shape;305;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521765" y="2768600"/>
            <a:ext cx="1320965" cy="52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4521765" y="2952750"/>
            <a:ext cx="152419" cy="15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4775797" y="2768600"/>
            <a:ext cx="1202417"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Item 3</a:t>
            </a:r>
            <a:endParaRPr sz="3200" b="0" i="0" u="none" strike="noStrike" cap="none">
              <a:solidFill>
                <a:schemeClr val="dk1"/>
              </a:solidFill>
              <a:latin typeface="Calibri"/>
              <a:ea typeface="Calibri"/>
              <a:cs typeface="Calibri"/>
              <a:sym typeface="Calibri"/>
            </a:endParaRPr>
          </a:p>
        </p:txBody>
      </p:sp>
      <p:pic>
        <p:nvPicPr>
          <p:cNvPr id="309" name="Google Shape;309;p9" descr=" "/>
          <p:cNvPicPr preferRelativeResize="0"/>
          <p:nvPr/>
        </p:nvPicPr>
        <p:blipFill rotWithShape="1">
          <a:blip r:embed="rId9">
            <a:alphaModFix/>
          </a:blip>
          <a:srcRect/>
          <a:stretch/>
        </p:blipFill>
        <p:spPr>
          <a:xfrm>
            <a:off x="3010276" y="3492500"/>
            <a:ext cx="18366496" cy="8534400"/>
          </a:xfrm>
          <a:prstGeom prst="rect">
            <a:avLst/>
          </a:prstGeom>
          <a:noFill/>
          <a:ln>
            <a:noFill/>
          </a:ln>
        </p:spPr>
      </p:pic>
      <p:sp>
        <p:nvSpPr>
          <p:cNvPr id="310" name="Google Shape;310;p9"/>
          <p:cNvSpPr/>
          <p:nvPr/>
        </p:nvSpPr>
        <p:spPr>
          <a:xfrm>
            <a:off x="3010276" y="3492500"/>
            <a:ext cx="18366496" cy="830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3010276" y="34925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2874793" y="34925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12</a:t>
            </a:r>
            <a:endParaRPr sz="3200" b="0" i="0" u="none" strike="noStrike" cap="none">
              <a:solidFill>
                <a:schemeClr val="dk1"/>
              </a:solidFill>
              <a:latin typeface="Calibri"/>
              <a:ea typeface="Calibri"/>
              <a:cs typeface="Calibri"/>
              <a:sym typeface="Calibri"/>
            </a:endParaRPr>
          </a:p>
        </p:txBody>
      </p:sp>
      <p:pic>
        <p:nvPicPr>
          <p:cNvPr id="313" name="Google Shape;313;p9" descr=" "/>
          <p:cNvPicPr preferRelativeResize="0"/>
          <p:nvPr/>
        </p:nvPicPr>
        <p:blipFill rotWithShape="1">
          <a:blip r:embed="rId10">
            <a:alphaModFix/>
          </a:blip>
          <a:srcRect/>
          <a:stretch/>
        </p:blipFill>
        <p:spPr>
          <a:xfrm>
            <a:off x="3619952" y="3797300"/>
            <a:ext cx="17756819" cy="1"/>
          </a:xfrm>
          <a:prstGeom prst="rect">
            <a:avLst/>
          </a:prstGeom>
          <a:noFill/>
          <a:ln>
            <a:noFill/>
          </a:ln>
        </p:spPr>
      </p:pic>
      <p:pic>
        <p:nvPicPr>
          <p:cNvPr id="314" name="Google Shape;314;p9" descr=" "/>
          <p:cNvPicPr preferRelativeResize="0"/>
          <p:nvPr/>
        </p:nvPicPr>
        <p:blipFill rotWithShape="1">
          <a:blip r:embed="rId11">
            <a:alphaModFix/>
          </a:blip>
          <a:srcRect/>
          <a:stretch/>
        </p:blipFill>
        <p:spPr>
          <a:xfrm>
            <a:off x="3619952" y="3784600"/>
            <a:ext cx="17756819" cy="12700"/>
          </a:xfrm>
          <a:prstGeom prst="rect">
            <a:avLst/>
          </a:prstGeom>
          <a:noFill/>
          <a:ln>
            <a:noFill/>
          </a:ln>
        </p:spPr>
      </p:pic>
      <p:sp>
        <p:nvSpPr>
          <p:cNvPr id="315" name="Google Shape;315;p9"/>
          <p:cNvSpPr/>
          <p:nvPr/>
        </p:nvSpPr>
        <p:spPr>
          <a:xfrm>
            <a:off x="3010276" y="47752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2874793" y="47752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10</a:t>
            </a:r>
            <a:endParaRPr sz="3200" b="0" i="0" u="none" strike="noStrike" cap="none">
              <a:solidFill>
                <a:schemeClr val="dk1"/>
              </a:solidFill>
              <a:latin typeface="Calibri"/>
              <a:ea typeface="Calibri"/>
              <a:cs typeface="Calibri"/>
              <a:sym typeface="Calibri"/>
            </a:endParaRPr>
          </a:p>
        </p:txBody>
      </p:sp>
      <p:pic>
        <p:nvPicPr>
          <p:cNvPr id="317" name="Google Shape;317;p9" descr=" "/>
          <p:cNvPicPr preferRelativeResize="0"/>
          <p:nvPr/>
        </p:nvPicPr>
        <p:blipFill rotWithShape="1">
          <a:blip r:embed="rId10">
            <a:alphaModFix/>
          </a:blip>
          <a:srcRect/>
          <a:stretch/>
        </p:blipFill>
        <p:spPr>
          <a:xfrm>
            <a:off x="3619952" y="5080000"/>
            <a:ext cx="17756819" cy="1"/>
          </a:xfrm>
          <a:prstGeom prst="rect">
            <a:avLst/>
          </a:prstGeom>
          <a:noFill/>
          <a:ln>
            <a:noFill/>
          </a:ln>
        </p:spPr>
      </p:pic>
      <p:pic>
        <p:nvPicPr>
          <p:cNvPr id="318" name="Google Shape;318;p9" descr=" "/>
          <p:cNvPicPr preferRelativeResize="0"/>
          <p:nvPr/>
        </p:nvPicPr>
        <p:blipFill rotWithShape="1">
          <a:blip r:embed="rId11">
            <a:alphaModFix/>
          </a:blip>
          <a:srcRect/>
          <a:stretch/>
        </p:blipFill>
        <p:spPr>
          <a:xfrm>
            <a:off x="3619952" y="5067300"/>
            <a:ext cx="17756819" cy="12700"/>
          </a:xfrm>
          <a:prstGeom prst="rect">
            <a:avLst/>
          </a:prstGeom>
          <a:noFill/>
          <a:ln>
            <a:noFill/>
          </a:ln>
        </p:spPr>
      </p:pic>
      <p:sp>
        <p:nvSpPr>
          <p:cNvPr id="319" name="Google Shape;319;p9"/>
          <p:cNvSpPr/>
          <p:nvPr/>
        </p:nvSpPr>
        <p:spPr>
          <a:xfrm>
            <a:off x="3010276" y="60579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2874793" y="60579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8</a:t>
            </a:r>
            <a:endParaRPr sz="3200" b="0" i="0" u="none" strike="noStrike" cap="none">
              <a:solidFill>
                <a:schemeClr val="dk1"/>
              </a:solidFill>
              <a:latin typeface="Calibri"/>
              <a:ea typeface="Calibri"/>
              <a:cs typeface="Calibri"/>
              <a:sym typeface="Calibri"/>
            </a:endParaRPr>
          </a:p>
        </p:txBody>
      </p:sp>
      <p:pic>
        <p:nvPicPr>
          <p:cNvPr id="321" name="Google Shape;321;p9" descr=" "/>
          <p:cNvPicPr preferRelativeResize="0"/>
          <p:nvPr/>
        </p:nvPicPr>
        <p:blipFill rotWithShape="1">
          <a:blip r:embed="rId10">
            <a:alphaModFix/>
          </a:blip>
          <a:srcRect/>
          <a:stretch/>
        </p:blipFill>
        <p:spPr>
          <a:xfrm>
            <a:off x="3619952" y="6362700"/>
            <a:ext cx="17756819" cy="1"/>
          </a:xfrm>
          <a:prstGeom prst="rect">
            <a:avLst/>
          </a:prstGeom>
          <a:noFill/>
          <a:ln>
            <a:noFill/>
          </a:ln>
        </p:spPr>
      </p:pic>
      <p:pic>
        <p:nvPicPr>
          <p:cNvPr id="322" name="Google Shape;322;p9" descr=" "/>
          <p:cNvPicPr preferRelativeResize="0"/>
          <p:nvPr/>
        </p:nvPicPr>
        <p:blipFill rotWithShape="1">
          <a:blip r:embed="rId11">
            <a:alphaModFix/>
          </a:blip>
          <a:srcRect/>
          <a:stretch/>
        </p:blipFill>
        <p:spPr>
          <a:xfrm>
            <a:off x="3619952" y="6350000"/>
            <a:ext cx="17756819" cy="12700"/>
          </a:xfrm>
          <a:prstGeom prst="rect">
            <a:avLst/>
          </a:prstGeom>
          <a:noFill/>
          <a:ln>
            <a:noFill/>
          </a:ln>
        </p:spPr>
      </p:pic>
      <p:sp>
        <p:nvSpPr>
          <p:cNvPr id="323" name="Google Shape;323;p9"/>
          <p:cNvSpPr/>
          <p:nvPr/>
        </p:nvSpPr>
        <p:spPr>
          <a:xfrm>
            <a:off x="3010276" y="73406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2874793" y="73406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6</a:t>
            </a:r>
            <a:endParaRPr sz="3200" b="0" i="0" u="none" strike="noStrike" cap="none">
              <a:solidFill>
                <a:schemeClr val="dk1"/>
              </a:solidFill>
              <a:latin typeface="Calibri"/>
              <a:ea typeface="Calibri"/>
              <a:cs typeface="Calibri"/>
              <a:sym typeface="Calibri"/>
            </a:endParaRPr>
          </a:p>
        </p:txBody>
      </p:sp>
      <p:pic>
        <p:nvPicPr>
          <p:cNvPr id="325" name="Google Shape;325;p9" descr=" "/>
          <p:cNvPicPr preferRelativeResize="0"/>
          <p:nvPr/>
        </p:nvPicPr>
        <p:blipFill rotWithShape="1">
          <a:blip r:embed="rId10">
            <a:alphaModFix/>
          </a:blip>
          <a:srcRect/>
          <a:stretch/>
        </p:blipFill>
        <p:spPr>
          <a:xfrm>
            <a:off x="3619952" y="7645400"/>
            <a:ext cx="17756819" cy="1"/>
          </a:xfrm>
          <a:prstGeom prst="rect">
            <a:avLst/>
          </a:prstGeom>
          <a:noFill/>
          <a:ln>
            <a:noFill/>
          </a:ln>
        </p:spPr>
      </p:pic>
      <p:pic>
        <p:nvPicPr>
          <p:cNvPr id="326" name="Google Shape;326;p9" descr=" "/>
          <p:cNvPicPr preferRelativeResize="0"/>
          <p:nvPr/>
        </p:nvPicPr>
        <p:blipFill rotWithShape="1">
          <a:blip r:embed="rId11">
            <a:alphaModFix/>
          </a:blip>
          <a:srcRect/>
          <a:stretch/>
        </p:blipFill>
        <p:spPr>
          <a:xfrm>
            <a:off x="3619952" y="7632700"/>
            <a:ext cx="17756819" cy="12700"/>
          </a:xfrm>
          <a:prstGeom prst="rect">
            <a:avLst/>
          </a:prstGeom>
          <a:noFill/>
          <a:ln>
            <a:noFill/>
          </a:ln>
        </p:spPr>
      </p:pic>
      <p:sp>
        <p:nvSpPr>
          <p:cNvPr id="327" name="Google Shape;327;p9"/>
          <p:cNvSpPr/>
          <p:nvPr/>
        </p:nvSpPr>
        <p:spPr>
          <a:xfrm>
            <a:off x="3010276" y="86233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874793" y="86233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4</a:t>
            </a:r>
            <a:endParaRPr sz="3200" b="0" i="0" u="none" strike="noStrike" cap="none">
              <a:solidFill>
                <a:schemeClr val="dk1"/>
              </a:solidFill>
              <a:latin typeface="Calibri"/>
              <a:ea typeface="Calibri"/>
              <a:cs typeface="Calibri"/>
              <a:sym typeface="Calibri"/>
            </a:endParaRPr>
          </a:p>
        </p:txBody>
      </p:sp>
      <p:pic>
        <p:nvPicPr>
          <p:cNvPr id="329" name="Google Shape;329;p9" descr=" "/>
          <p:cNvPicPr preferRelativeResize="0"/>
          <p:nvPr/>
        </p:nvPicPr>
        <p:blipFill rotWithShape="1">
          <a:blip r:embed="rId10">
            <a:alphaModFix/>
          </a:blip>
          <a:srcRect/>
          <a:stretch/>
        </p:blipFill>
        <p:spPr>
          <a:xfrm>
            <a:off x="3619952" y="8928100"/>
            <a:ext cx="17756819" cy="1"/>
          </a:xfrm>
          <a:prstGeom prst="rect">
            <a:avLst/>
          </a:prstGeom>
          <a:noFill/>
          <a:ln>
            <a:noFill/>
          </a:ln>
        </p:spPr>
      </p:pic>
      <p:pic>
        <p:nvPicPr>
          <p:cNvPr id="330" name="Google Shape;330;p9" descr=" "/>
          <p:cNvPicPr preferRelativeResize="0"/>
          <p:nvPr/>
        </p:nvPicPr>
        <p:blipFill rotWithShape="1">
          <a:blip r:embed="rId11">
            <a:alphaModFix/>
          </a:blip>
          <a:srcRect/>
          <a:stretch/>
        </p:blipFill>
        <p:spPr>
          <a:xfrm>
            <a:off x="3619952" y="8915400"/>
            <a:ext cx="17756819" cy="12700"/>
          </a:xfrm>
          <a:prstGeom prst="rect">
            <a:avLst/>
          </a:prstGeom>
          <a:noFill/>
          <a:ln>
            <a:noFill/>
          </a:ln>
        </p:spPr>
      </p:pic>
      <p:sp>
        <p:nvSpPr>
          <p:cNvPr id="331" name="Google Shape;331;p9"/>
          <p:cNvSpPr/>
          <p:nvPr/>
        </p:nvSpPr>
        <p:spPr>
          <a:xfrm>
            <a:off x="3010276" y="99060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2874793" y="99060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2</a:t>
            </a:r>
            <a:endParaRPr sz="3200" b="0" i="0" u="none" strike="noStrike" cap="none">
              <a:solidFill>
                <a:schemeClr val="dk1"/>
              </a:solidFill>
              <a:latin typeface="Calibri"/>
              <a:ea typeface="Calibri"/>
              <a:cs typeface="Calibri"/>
              <a:sym typeface="Calibri"/>
            </a:endParaRPr>
          </a:p>
        </p:txBody>
      </p:sp>
      <p:pic>
        <p:nvPicPr>
          <p:cNvPr id="333" name="Google Shape;333;p9" descr=" "/>
          <p:cNvPicPr preferRelativeResize="0"/>
          <p:nvPr/>
        </p:nvPicPr>
        <p:blipFill rotWithShape="1">
          <a:blip r:embed="rId10">
            <a:alphaModFix/>
          </a:blip>
          <a:srcRect/>
          <a:stretch/>
        </p:blipFill>
        <p:spPr>
          <a:xfrm>
            <a:off x="3619952" y="10210800"/>
            <a:ext cx="17756819" cy="1"/>
          </a:xfrm>
          <a:prstGeom prst="rect">
            <a:avLst/>
          </a:prstGeom>
          <a:noFill/>
          <a:ln>
            <a:noFill/>
          </a:ln>
        </p:spPr>
      </p:pic>
      <p:pic>
        <p:nvPicPr>
          <p:cNvPr id="334" name="Google Shape;334;p9" descr=" "/>
          <p:cNvPicPr preferRelativeResize="0"/>
          <p:nvPr/>
        </p:nvPicPr>
        <p:blipFill rotWithShape="1">
          <a:blip r:embed="rId11">
            <a:alphaModFix/>
          </a:blip>
          <a:srcRect/>
          <a:stretch/>
        </p:blipFill>
        <p:spPr>
          <a:xfrm>
            <a:off x="3619952" y="10198100"/>
            <a:ext cx="17756819" cy="12700"/>
          </a:xfrm>
          <a:prstGeom prst="rect">
            <a:avLst/>
          </a:prstGeom>
          <a:noFill/>
          <a:ln>
            <a:noFill/>
          </a:ln>
        </p:spPr>
      </p:pic>
      <p:sp>
        <p:nvSpPr>
          <p:cNvPr id="335" name="Google Shape;335;p9"/>
          <p:cNvSpPr/>
          <p:nvPr/>
        </p:nvSpPr>
        <p:spPr>
          <a:xfrm>
            <a:off x="3010276" y="11188700"/>
            <a:ext cx="18366496"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2874793" y="11188700"/>
            <a:ext cx="643547" cy="74506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FFFFFF"/>
              </a:buClr>
              <a:buSzPts val="3200"/>
              <a:buFont typeface="Poppins"/>
              <a:buNone/>
            </a:pPr>
            <a:r>
              <a:rPr lang="en-US" sz="3200" b="0" i="0" u="none" strike="noStrike" cap="none">
                <a:solidFill>
                  <a:srgbClr val="FFFFFF"/>
                </a:solidFill>
                <a:latin typeface="Poppins"/>
                <a:ea typeface="Poppins"/>
                <a:cs typeface="Poppins"/>
                <a:sym typeface="Poppins"/>
              </a:rPr>
              <a:t>0</a:t>
            </a:r>
            <a:endParaRPr sz="3200" b="0" i="0" u="none" strike="noStrike" cap="none">
              <a:solidFill>
                <a:schemeClr val="dk1"/>
              </a:solidFill>
              <a:latin typeface="Calibri"/>
              <a:ea typeface="Calibri"/>
              <a:cs typeface="Calibri"/>
              <a:sym typeface="Calibri"/>
            </a:endParaRPr>
          </a:p>
        </p:txBody>
      </p:sp>
      <p:pic>
        <p:nvPicPr>
          <p:cNvPr id="337" name="Google Shape;337;p9" descr=" "/>
          <p:cNvPicPr preferRelativeResize="0"/>
          <p:nvPr/>
        </p:nvPicPr>
        <p:blipFill rotWithShape="1">
          <a:blip r:embed="rId12">
            <a:alphaModFix/>
          </a:blip>
          <a:srcRect/>
          <a:stretch/>
        </p:blipFill>
        <p:spPr>
          <a:xfrm>
            <a:off x="3619952" y="11696700"/>
            <a:ext cx="17756819" cy="101600"/>
          </a:xfrm>
          <a:prstGeom prst="rect">
            <a:avLst/>
          </a:prstGeom>
          <a:noFill/>
          <a:ln>
            <a:noFill/>
          </a:ln>
        </p:spPr>
      </p:pic>
      <p:pic>
        <p:nvPicPr>
          <p:cNvPr id="338" name="Google Shape;338;p9" descr=" "/>
          <p:cNvPicPr preferRelativeResize="0"/>
          <p:nvPr/>
        </p:nvPicPr>
        <p:blipFill rotWithShape="1">
          <a:blip r:embed="rId13">
            <a:alphaModFix/>
          </a:blip>
          <a:srcRect/>
          <a:stretch/>
        </p:blipFill>
        <p:spPr>
          <a:xfrm>
            <a:off x="3619952" y="11696700"/>
            <a:ext cx="17756819" cy="12700"/>
          </a:xfrm>
          <a:prstGeom prst="rect">
            <a:avLst/>
          </a:prstGeom>
          <a:noFill/>
          <a:ln>
            <a:noFill/>
          </a:ln>
        </p:spPr>
      </p:pic>
      <p:pic>
        <p:nvPicPr>
          <p:cNvPr id="339" name="Google Shape;339;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0" name="Google Shape;340;p9" descr=" "/>
          <p:cNvPicPr preferRelativeResize="0"/>
          <p:nvPr/>
        </p:nvPicPr>
        <p:blipFill rotWithShape="1">
          <a:blip r:embed="rId14">
            <a:alphaModFix/>
          </a:blip>
          <a:srcRect/>
          <a:stretch/>
        </p:blipFill>
        <p:spPr>
          <a:xfrm>
            <a:off x="21364070" y="11696700"/>
            <a:ext cx="12702" cy="101600"/>
          </a:xfrm>
          <a:prstGeom prst="rect">
            <a:avLst/>
          </a:prstGeom>
          <a:noFill/>
          <a:ln>
            <a:noFill/>
          </a:ln>
        </p:spPr>
      </p:pic>
      <p:sp>
        <p:nvSpPr>
          <p:cNvPr id="341" name="Google Shape;341;p9"/>
          <p:cNvSpPr/>
          <p:nvPr/>
        </p:nvSpPr>
        <p:spPr>
          <a:xfrm>
            <a:off x="3619952" y="3492500"/>
            <a:ext cx="17756819" cy="85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9" descr=" "/>
          <p:cNvPicPr preferRelativeResize="0"/>
          <p:nvPr/>
        </p:nvPicPr>
        <p:blipFill rotWithShape="1">
          <a:blip r:embed="rId15">
            <a:alphaModFix/>
          </a:blip>
          <a:srcRect/>
          <a:stretch/>
        </p:blipFill>
        <p:spPr>
          <a:xfrm>
            <a:off x="3619952" y="3492500"/>
            <a:ext cx="2536689" cy="8534400"/>
          </a:xfrm>
          <a:prstGeom prst="rect">
            <a:avLst/>
          </a:prstGeom>
          <a:noFill/>
          <a:ln>
            <a:noFill/>
          </a:ln>
        </p:spPr>
      </p:pic>
      <p:sp>
        <p:nvSpPr>
          <p:cNvPr id="343" name="Google Shape;343;p9"/>
          <p:cNvSpPr/>
          <p:nvPr/>
        </p:nvSpPr>
        <p:spPr>
          <a:xfrm>
            <a:off x="444132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2015</a:t>
            </a:r>
            <a:endParaRPr sz="3200" b="0" i="0" u="none" strike="noStrike" cap="none">
              <a:solidFill>
                <a:schemeClr val="dk1"/>
              </a:solidFill>
              <a:latin typeface="Calibri"/>
              <a:ea typeface="Calibri"/>
              <a:cs typeface="Calibri"/>
              <a:sym typeface="Calibri"/>
            </a:endParaRPr>
          </a:p>
        </p:txBody>
      </p:sp>
      <p:pic>
        <p:nvPicPr>
          <p:cNvPr id="344" name="Google Shape;344;p9" descr=" "/>
          <p:cNvPicPr preferRelativeResize="0"/>
          <p:nvPr/>
        </p:nvPicPr>
        <p:blipFill rotWithShape="1">
          <a:blip r:embed="rId14">
            <a:alphaModFix/>
          </a:blip>
          <a:srcRect/>
          <a:stretch/>
        </p:blipFill>
        <p:spPr>
          <a:xfrm>
            <a:off x="3619952" y="11696700"/>
            <a:ext cx="12702" cy="101600"/>
          </a:xfrm>
          <a:prstGeom prst="rect">
            <a:avLst/>
          </a:prstGeom>
          <a:noFill/>
          <a:ln>
            <a:noFill/>
          </a:ln>
        </p:spPr>
      </p:pic>
      <p:pic>
        <p:nvPicPr>
          <p:cNvPr id="345" name="Google Shape;345;p9" descr=" "/>
          <p:cNvPicPr preferRelativeResize="0"/>
          <p:nvPr/>
        </p:nvPicPr>
        <p:blipFill rotWithShape="1">
          <a:blip r:embed="rId16">
            <a:alphaModFix/>
          </a:blip>
          <a:srcRect/>
          <a:stretch/>
        </p:blipFill>
        <p:spPr>
          <a:xfrm>
            <a:off x="6156642" y="3492500"/>
            <a:ext cx="2536689" cy="8534400"/>
          </a:xfrm>
          <a:prstGeom prst="rect">
            <a:avLst/>
          </a:prstGeom>
          <a:noFill/>
          <a:ln>
            <a:noFill/>
          </a:ln>
        </p:spPr>
      </p:pic>
      <p:sp>
        <p:nvSpPr>
          <p:cNvPr id="346" name="Google Shape;346;p9"/>
          <p:cNvSpPr/>
          <p:nvPr/>
        </p:nvSpPr>
        <p:spPr>
          <a:xfrm>
            <a:off x="6978011"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2016</a:t>
            </a:r>
            <a:endParaRPr sz="3200" b="0" i="0" u="none" strike="noStrike" cap="none">
              <a:solidFill>
                <a:schemeClr val="dk1"/>
              </a:solidFill>
              <a:latin typeface="Calibri"/>
              <a:ea typeface="Calibri"/>
              <a:cs typeface="Calibri"/>
              <a:sym typeface="Calibri"/>
            </a:endParaRPr>
          </a:p>
        </p:txBody>
      </p:sp>
      <p:pic>
        <p:nvPicPr>
          <p:cNvPr id="347" name="Google Shape;347;p9" descr=" "/>
          <p:cNvPicPr preferRelativeResize="0"/>
          <p:nvPr/>
        </p:nvPicPr>
        <p:blipFill rotWithShape="1">
          <a:blip r:embed="rId17">
            <a:alphaModFix/>
          </a:blip>
          <a:srcRect/>
          <a:stretch/>
        </p:blipFill>
        <p:spPr>
          <a:xfrm>
            <a:off x="6156642" y="11696700"/>
            <a:ext cx="12702" cy="101600"/>
          </a:xfrm>
          <a:prstGeom prst="rect">
            <a:avLst/>
          </a:prstGeom>
          <a:noFill/>
          <a:ln>
            <a:noFill/>
          </a:ln>
        </p:spPr>
      </p:pic>
      <p:pic>
        <p:nvPicPr>
          <p:cNvPr id="348" name="Google Shape;348;p9" descr=" "/>
          <p:cNvPicPr preferRelativeResize="0"/>
          <p:nvPr/>
        </p:nvPicPr>
        <p:blipFill rotWithShape="1">
          <a:blip r:embed="rId16">
            <a:alphaModFix/>
          </a:blip>
          <a:srcRect/>
          <a:stretch/>
        </p:blipFill>
        <p:spPr>
          <a:xfrm>
            <a:off x="8693328" y="3492500"/>
            <a:ext cx="2536689" cy="8534400"/>
          </a:xfrm>
          <a:prstGeom prst="rect">
            <a:avLst/>
          </a:prstGeom>
          <a:noFill/>
          <a:ln>
            <a:noFill/>
          </a:ln>
        </p:spPr>
      </p:pic>
      <p:sp>
        <p:nvSpPr>
          <p:cNvPr id="349" name="Google Shape;349;p9"/>
          <p:cNvSpPr/>
          <p:nvPr/>
        </p:nvSpPr>
        <p:spPr>
          <a:xfrm>
            <a:off x="9540101" y="11823700"/>
            <a:ext cx="834071"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2017</a:t>
            </a:r>
            <a:endParaRPr sz="3200" b="0" i="0" u="none" strike="noStrike" cap="none">
              <a:solidFill>
                <a:schemeClr val="dk1"/>
              </a:solidFill>
              <a:latin typeface="Calibri"/>
              <a:ea typeface="Calibri"/>
              <a:cs typeface="Calibri"/>
              <a:sym typeface="Calibri"/>
            </a:endParaRPr>
          </a:p>
        </p:txBody>
      </p:sp>
      <p:pic>
        <p:nvPicPr>
          <p:cNvPr id="350" name="Google Shape;350;p9" descr=" "/>
          <p:cNvPicPr preferRelativeResize="0"/>
          <p:nvPr/>
        </p:nvPicPr>
        <p:blipFill rotWithShape="1">
          <a:blip r:embed="rId18">
            <a:alphaModFix/>
          </a:blip>
          <a:srcRect/>
          <a:stretch/>
        </p:blipFill>
        <p:spPr>
          <a:xfrm>
            <a:off x="8693328" y="11696700"/>
            <a:ext cx="12702" cy="101600"/>
          </a:xfrm>
          <a:prstGeom prst="rect">
            <a:avLst/>
          </a:prstGeom>
          <a:noFill/>
          <a:ln>
            <a:noFill/>
          </a:ln>
        </p:spPr>
      </p:pic>
      <p:pic>
        <p:nvPicPr>
          <p:cNvPr id="351" name="Google Shape;351;p9" descr=" "/>
          <p:cNvPicPr preferRelativeResize="0"/>
          <p:nvPr/>
        </p:nvPicPr>
        <p:blipFill rotWithShape="1">
          <a:blip r:embed="rId15">
            <a:alphaModFix/>
          </a:blip>
          <a:srcRect/>
          <a:stretch/>
        </p:blipFill>
        <p:spPr>
          <a:xfrm>
            <a:off x="11230017" y="3492500"/>
            <a:ext cx="2536689" cy="8534400"/>
          </a:xfrm>
          <a:prstGeom prst="rect">
            <a:avLst/>
          </a:prstGeom>
          <a:noFill/>
          <a:ln>
            <a:noFill/>
          </a:ln>
        </p:spPr>
      </p:pic>
      <p:sp>
        <p:nvSpPr>
          <p:cNvPr id="352" name="Google Shape;352;p9"/>
          <p:cNvSpPr/>
          <p:nvPr/>
        </p:nvSpPr>
        <p:spPr>
          <a:xfrm>
            <a:off x="12051387" y="11823700"/>
            <a:ext cx="884877"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2018</a:t>
            </a:r>
            <a:endParaRPr sz="3200" b="0" i="0" u="none" strike="noStrike" cap="none">
              <a:solidFill>
                <a:schemeClr val="dk1"/>
              </a:solidFill>
              <a:latin typeface="Calibri"/>
              <a:ea typeface="Calibri"/>
              <a:cs typeface="Calibri"/>
              <a:sym typeface="Calibri"/>
            </a:endParaRPr>
          </a:p>
        </p:txBody>
      </p:sp>
      <p:pic>
        <p:nvPicPr>
          <p:cNvPr id="353" name="Google Shape;353;p9" descr=" "/>
          <p:cNvPicPr preferRelativeResize="0"/>
          <p:nvPr/>
        </p:nvPicPr>
        <p:blipFill rotWithShape="1">
          <a:blip r:embed="rId19">
            <a:alphaModFix/>
          </a:blip>
          <a:srcRect/>
          <a:stretch/>
        </p:blipFill>
        <p:spPr>
          <a:xfrm>
            <a:off x="11230017" y="11696700"/>
            <a:ext cx="12702" cy="101600"/>
          </a:xfrm>
          <a:prstGeom prst="rect">
            <a:avLst/>
          </a:prstGeom>
          <a:noFill/>
          <a:ln>
            <a:noFill/>
          </a:ln>
        </p:spPr>
      </p:pic>
      <p:pic>
        <p:nvPicPr>
          <p:cNvPr id="354" name="Google Shape;354;p9" descr=" "/>
          <p:cNvPicPr preferRelativeResize="0"/>
          <p:nvPr/>
        </p:nvPicPr>
        <p:blipFill rotWithShape="1">
          <a:blip r:embed="rId16">
            <a:alphaModFix/>
          </a:blip>
          <a:srcRect/>
          <a:stretch/>
        </p:blipFill>
        <p:spPr>
          <a:xfrm>
            <a:off x="13766707" y="3492500"/>
            <a:ext cx="2536689" cy="8534400"/>
          </a:xfrm>
          <a:prstGeom prst="rect">
            <a:avLst/>
          </a:prstGeom>
          <a:noFill/>
          <a:ln>
            <a:noFill/>
          </a:ln>
        </p:spPr>
      </p:pic>
      <p:sp>
        <p:nvSpPr>
          <p:cNvPr id="355" name="Google Shape;355;p9"/>
          <p:cNvSpPr/>
          <p:nvPr/>
        </p:nvSpPr>
        <p:spPr>
          <a:xfrm>
            <a:off x="14588076"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2019</a:t>
            </a:r>
            <a:endParaRPr sz="3200" b="0" i="0" u="none" strike="noStrike" cap="none">
              <a:solidFill>
                <a:schemeClr val="dk1"/>
              </a:solidFill>
              <a:latin typeface="Calibri"/>
              <a:ea typeface="Calibri"/>
              <a:cs typeface="Calibri"/>
              <a:sym typeface="Calibri"/>
            </a:endParaRPr>
          </a:p>
        </p:txBody>
      </p:sp>
      <p:pic>
        <p:nvPicPr>
          <p:cNvPr id="356" name="Google Shape;356;p9" descr=" "/>
          <p:cNvPicPr preferRelativeResize="0"/>
          <p:nvPr/>
        </p:nvPicPr>
        <p:blipFill rotWithShape="1">
          <a:blip r:embed="rId20">
            <a:alphaModFix/>
          </a:blip>
          <a:srcRect/>
          <a:stretch/>
        </p:blipFill>
        <p:spPr>
          <a:xfrm>
            <a:off x="13766707" y="11696700"/>
            <a:ext cx="12702" cy="101600"/>
          </a:xfrm>
          <a:prstGeom prst="rect">
            <a:avLst/>
          </a:prstGeom>
          <a:noFill/>
          <a:ln>
            <a:noFill/>
          </a:ln>
        </p:spPr>
      </p:pic>
      <p:pic>
        <p:nvPicPr>
          <p:cNvPr id="357" name="Google Shape;357;p9" descr=" "/>
          <p:cNvPicPr preferRelativeResize="0"/>
          <p:nvPr/>
        </p:nvPicPr>
        <p:blipFill rotWithShape="1">
          <a:blip r:embed="rId16">
            <a:alphaModFix/>
          </a:blip>
          <a:srcRect/>
          <a:stretch/>
        </p:blipFill>
        <p:spPr>
          <a:xfrm>
            <a:off x="16303393" y="3492500"/>
            <a:ext cx="2536689" cy="8534400"/>
          </a:xfrm>
          <a:prstGeom prst="rect">
            <a:avLst/>
          </a:prstGeom>
          <a:noFill/>
          <a:ln>
            <a:noFill/>
          </a:ln>
        </p:spPr>
      </p:pic>
      <p:sp>
        <p:nvSpPr>
          <p:cNvPr id="358" name="Google Shape;358;p9"/>
          <p:cNvSpPr/>
          <p:nvPr/>
        </p:nvSpPr>
        <p:spPr>
          <a:xfrm>
            <a:off x="17086658" y="11823700"/>
            <a:ext cx="948385"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2020</a:t>
            </a:r>
            <a:endParaRPr sz="3200" b="0" i="0" u="none" strike="noStrike" cap="none">
              <a:solidFill>
                <a:schemeClr val="dk1"/>
              </a:solidFill>
              <a:latin typeface="Calibri"/>
              <a:ea typeface="Calibri"/>
              <a:cs typeface="Calibri"/>
              <a:sym typeface="Calibri"/>
            </a:endParaRPr>
          </a:p>
        </p:txBody>
      </p:sp>
      <p:pic>
        <p:nvPicPr>
          <p:cNvPr id="359" name="Google Shape;359;p9" descr=" "/>
          <p:cNvPicPr preferRelativeResize="0"/>
          <p:nvPr/>
        </p:nvPicPr>
        <p:blipFill rotWithShape="1">
          <a:blip r:embed="rId21">
            <a:alphaModFix/>
          </a:blip>
          <a:srcRect/>
          <a:stretch/>
        </p:blipFill>
        <p:spPr>
          <a:xfrm>
            <a:off x="16303393" y="11696700"/>
            <a:ext cx="12702" cy="101600"/>
          </a:xfrm>
          <a:prstGeom prst="rect">
            <a:avLst/>
          </a:prstGeom>
          <a:noFill/>
          <a:ln>
            <a:noFill/>
          </a:ln>
        </p:spPr>
      </p:pic>
      <p:pic>
        <p:nvPicPr>
          <p:cNvPr id="360" name="Google Shape;360;p9" descr=" "/>
          <p:cNvPicPr preferRelativeResize="0"/>
          <p:nvPr/>
        </p:nvPicPr>
        <p:blipFill rotWithShape="1">
          <a:blip r:embed="rId15">
            <a:alphaModFix/>
          </a:blip>
          <a:srcRect/>
          <a:stretch/>
        </p:blipFill>
        <p:spPr>
          <a:xfrm>
            <a:off x="18840082" y="3492500"/>
            <a:ext cx="2536689" cy="8534400"/>
          </a:xfrm>
          <a:prstGeom prst="rect">
            <a:avLst/>
          </a:prstGeom>
          <a:noFill/>
          <a:ln>
            <a:noFill/>
          </a:ln>
        </p:spPr>
      </p:pic>
      <p:sp>
        <p:nvSpPr>
          <p:cNvPr id="361" name="Google Shape;361;p9"/>
          <p:cNvSpPr/>
          <p:nvPr/>
        </p:nvSpPr>
        <p:spPr>
          <a:xfrm>
            <a:off x="19661452" y="11823700"/>
            <a:ext cx="872176" cy="6561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2021</a:t>
            </a:r>
            <a:endParaRPr sz="3200" b="0" i="0" u="none" strike="noStrike" cap="none">
              <a:solidFill>
                <a:schemeClr val="dk1"/>
              </a:solidFill>
              <a:latin typeface="Calibri"/>
              <a:ea typeface="Calibri"/>
              <a:cs typeface="Calibri"/>
              <a:sym typeface="Calibri"/>
            </a:endParaRPr>
          </a:p>
        </p:txBody>
      </p:sp>
      <p:pic>
        <p:nvPicPr>
          <p:cNvPr id="362" name="Google Shape;362;p9" descr=" "/>
          <p:cNvPicPr preferRelativeResize="0"/>
          <p:nvPr/>
        </p:nvPicPr>
        <p:blipFill rotWithShape="1">
          <a:blip r:embed="rId22">
            <a:alphaModFix/>
          </a:blip>
          <a:srcRect/>
          <a:stretch/>
        </p:blipFill>
        <p:spPr>
          <a:xfrm>
            <a:off x="18840082" y="11696700"/>
            <a:ext cx="12702" cy="101600"/>
          </a:xfrm>
          <a:prstGeom prst="rect">
            <a:avLst/>
          </a:prstGeom>
          <a:noFill/>
          <a:ln>
            <a:noFill/>
          </a:ln>
        </p:spPr>
      </p:pic>
      <p:pic>
        <p:nvPicPr>
          <p:cNvPr id="363" name="Google Shape;363;p9" descr=" "/>
          <p:cNvPicPr preferRelativeResize="0"/>
          <p:nvPr/>
        </p:nvPicPr>
        <p:blipFill rotWithShape="1">
          <a:blip r:embed="rId23">
            <a:alphaModFix/>
          </a:blip>
          <a:srcRect/>
          <a:stretch/>
        </p:blipFill>
        <p:spPr>
          <a:xfrm>
            <a:off x="3619952" y="3492500"/>
            <a:ext cx="17756819" cy="8102600"/>
          </a:xfrm>
          <a:prstGeom prst="rect">
            <a:avLst/>
          </a:prstGeom>
          <a:noFill/>
          <a:ln>
            <a:noFill/>
          </a:ln>
        </p:spPr>
      </p:pic>
      <p:pic>
        <p:nvPicPr>
          <p:cNvPr id="364" name="Google Shape;364;p9" descr=" "/>
          <p:cNvPicPr preferRelativeResize="0"/>
          <p:nvPr/>
        </p:nvPicPr>
        <p:blipFill rotWithShape="1">
          <a:blip r:embed="rId24">
            <a:alphaModFix/>
          </a:blip>
          <a:srcRect/>
          <a:stretch/>
        </p:blipFill>
        <p:spPr>
          <a:xfrm>
            <a:off x="4904419" y="5957912"/>
            <a:ext cx="15193979" cy="3273822"/>
          </a:xfrm>
          <a:prstGeom prst="rect">
            <a:avLst/>
          </a:prstGeom>
          <a:noFill/>
          <a:ln>
            <a:noFill/>
          </a:ln>
        </p:spPr>
      </p:pic>
      <p:pic>
        <p:nvPicPr>
          <p:cNvPr id="365" name="Google Shape;365;p9" descr=" "/>
          <p:cNvPicPr preferRelativeResize="0"/>
          <p:nvPr/>
        </p:nvPicPr>
        <p:blipFill rotWithShape="1">
          <a:blip r:embed="rId25">
            <a:alphaModFix/>
          </a:blip>
          <a:srcRect/>
          <a:stretch/>
        </p:blipFill>
        <p:spPr>
          <a:xfrm>
            <a:off x="4729754" y="7111653"/>
            <a:ext cx="355136" cy="432139"/>
          </a:xfrm>
          <a:prstGeom prst="rect">
            <a:avLst/>
          </a:prstGeom>
          <a:noFill/>
          <a:ln>
            <a:noFill/>
          </a:ln>
        </p:spPr>
      </p:pic>
      <p:sp>
        <p:nvSpPr>
          <p:cNvPr id="366" name="Google Shape;366;p9"/>
          <p:cNvSpPr/>
          <p:nvPr/>
        </p:nvSpPr>
        <p:spPr>
          <a:xfrm>
            <a:off x="4856770" y="7276753"/>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9" descr=" "/>
          <p:cNvPicPr preferRelativeResize="0"/>
          <p:nvPr/>
        </p:nvPicPr>
        <p:blipFill rotWithShape="1">
          <a:blip r:embed="rId25">
            <a:alphaModFix/>
          </a:blip>
          <a:srcRect/>
          <a:stretch/>
        </p:blipFill>
        <p:spPr>
          <a:xfrm>
            <a:off x="7260102" y="6517469"/>
            <a:ext cx="355136" cy="432139"/>
          </a:xfrm>
          <a:prstGeom prst="rect">
            <a:avLst/>
          </a:prstGeom>
          <a:noFill/>
          <a:ln>
            <a:noFill/>
          </a:ln>
        </p:spPr>
      </p:pic>
      <p:sp>
        <p:nvSpPr>
          <p:cNvPr id="368" name="Google Shape;368;p9"/>
          <p:cNvSpPr/>
          <p:nvPr/>
        </p:nvSpPr>
        <p:spPr>
          <a:xfrm>
            <a:off x="7387117"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9" descr=" "/>
          <p:cNvPicPr preferRelativeResize="0"/>
          <p:nvPr/>
        </p:nvPicPr>
        <p:blipFill rotWithShape="1">
          <a:blip r:embed="rId25">
            <a:alphaModFix/>
          </a:blip>
          <a:srcRect/>
          <a:stretch/>
        </p:blipFill>
        <p:spPr>
          <a:xfrm>
            <a:off x="9790446" y="8678156"/>
            <a:ext cx="355137" cy="432139"/>
          </a:xfrm>
          <a:prstGeom prst="rect">
            <a:avLst/>
          </a:prstGeom>
          <a:noFill/>
          <a:ln>
            <a:noFill/>
          </a:ln>
        </p:spPr>
      </p:pic>
      <p:sp>
        <p:nvSpPr>
          <p:cNvPr id="370" name="Google Shape;370;p9"/>
          <p:cNvSpPr/>
          <p:nvPr/>
        </p:nvSpPr>
        <p:spPr>
          <a:xfrm>
            <a:off x="9917462"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9" descr=" "/>
          <p:cNvPicPr preferRelativeResize="0"/>
          <p:nvPr/>
        </p:nvPicPr>
        <p:blipFill rotWithShape="1">
          <a:blip r:embed="rId26">
            <a:alphaModFix/>
          </a:blip>
          <a:srcRect/>
          <a:stretch/>
        </p:blipFill>
        <p:spPr>
          <a:xfrm>
            <a:off x="12320794" y="5761224"/>
            <a:ext cx="355136" cy="432139"/>
          </a:xfrm>
          <a:prstGeom prst="rect">
            <a:avLst/>
          </a:prstGeom>
          <a:noFill/>
          <a:ln>
            <a:noFill/>
          </a:ln>
        </p:spPr>
      </p:pic>
      <p:sp>
        <p:nvSpPr>
          <p:cNvPr id="372" name="Google Shape;372;p9"/>
          <p:cNvSpPr/>
          <p:nvPr/>
        </p:nvSpPr>
        <p:spPr>
          <a:xfrm>
            <a:off x="12447810" y="5926324"/>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9" descr=" "/>
          <p:cNvPicPr preferRelativeResize="0"/>
          <p:nvPr/>
        </p:nvPicPr>
        <p:blipFill rotWithShape="1">
          <a:blip r:embed="rId25">
            <a:alphaModFix/>
          </a:blip>
          <a:srcRect/>
          <a:stretch/>
        </p:blipFill>
        <p:spPr>
          <a:xfrm>
            <a:off x="14851139" y="8678156"/>
            <a:ext cx="355137" cy="432139"/>
          </a:xfrm>
          <a:prstGeom prst="rect">
            <a:avLst/>
          </a:prstGeom>
          <a:noFill/>
          <a:ln>
            <a:noFill/>
          </a:ln>
        </p:spPr>
      </p:pic>
      <p:sp>
        <p:nvSpPr>
          <p:cNvPr id="374" name="Google Shape;374;p9"/>
          <p:cNvSpPr/>
          <p:nvPr/>
        </p:nvSpPr>
        <p:spPr>
          <a:xfrm>
            <a:off x="14978155" y="884325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6" name="Google Shape;376;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9" descr=" "/>
          <p:cNvPicPr preferRelativeResize="0"/>
          <p:nvPr/>
        </p:nvPicPr>
        <p:blipFill rotWithShape="1">
          <a:blip r:embed="rId25">
            <a:alphaModFix/>
          </a:blip>
          <a:srcRect/>
          <a:stretch/>
        </p:blipFill>
        <p:spPr>
          <a:xfrm>
            <a:off x="17381487" y="9002266"/>
            <a:ext cx="355139" cy="432139"/>
          </a:xfrm>
          <a:prstGeom prst="rect">
            <a:avLst/>
          </a:prstGeom>
          <a:noFill/>
          <a:ln>
            <a:noFill/>
          </a:ln>
        </p:spPr>
      </p:pic>
      <p:sp>
        <p:nvSpPr>
          <p:cNvPr id="378" name="Google Shape;378;p9"/>
          <p:cNvSpPr/>
          <p:nvPr/>
        </p:nvSpPr>
        <p:spPr>
          <a:xfrm>
            <a:off x="17508503" y="9167366"/>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9" name="Google Shape;379;p9" descr=" "/>
          <p:cNvPicPr preferRelativeResize="0"/>
          <p:nvPr/>
        </p:nvPicPr>
        <p:blipFill rotWithShape="1">
          <a:blip r:embed="rId25">
            <a:alphaModFix/>
          </a:blip>
          <a:srcRect/>
          <a:stretch/>
        </p:blipFill>
        <p:spPr>
          <a:xfrm>
            <a:off x="19911835" y="6517469"/>
            <a:ext cx="355136" cy="432139"/>
          </a:xfrm>
          <a:prstGeom prst="rect">
            <a:avLst/>
          </a:prstGeom>
          <a:noFill/>
          <a:ln>
            <a:noFill/>
          </a:ln>
        </p:spPr>
      </p:pic>
      <p:sp>
        <p:nvSpPr>
          <p:cNvPr id="380" name="Google Shape;380;p9"/>
          <p:cNvSpPr/>
          <p:nvPr/>
        </p:nvSpPr>
        <p:spPr>
          <a:xfrm>
            <a:off x="20038851" y="6682569"/>
            <a:ext cx="101613" cy="101600"/>
          </a:xfrm>
          <a:prstGeom prst="ellipse">
            <a:avLst/>
          </a:prstGeom>
          <a:solidFill>
            <a:srgbClr val="FFFF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9" descr=" "/>
          <p:cNvPicPr preferRelativeResize="0"/>
          <p:nvPr/>
        </p:nvPicPr>
        <p:blipFill rotWithShape="1">
          <a:blip r:embed="rId27">
            <a:alphaModFix/>
          </a:blip>
          <a:srcRect/>
          <a:stretch/>
        </p:blipFill>
        <p:spPr>
          <a:xfrm>
            <a:off x="4901380" y="4664521"/>
            <a:ext cx="15195763" cy="3272185"/>
          </a:xfrm>
          <a:prstGeom prst="rect">
            <a:avLst/>
          </a:prstGeom>
          <a:noFill/>
          <a:ln>
            <a:noFill/>
          </a:ln>
        </p:spPr>
      </p:pic>
      <p:pic>
        <p:nvPicPr>
          <p:cNvPr id="382" name="Google Shape;382;p9" descr=" "/>
          <p:cNvPicPr preferRelativeResize="0"/>
          <p:nvPr/>
        </p:nvPicPr>
        <p:blipFill rotWithShape="1">
          <a:blip r:embed="rId25">
            <a:alphaModFix/>
          </a:blip>
          <a:srcRect/>
          <a:stretch/>
        </p:blipFill>
        <p:spPr>
          <a:xfrm>
            <a:off x="4729754" y="5815236"/>
            <a:ext cx="355136" cy="432139"/>
          </a:xfrm>
          <a:prstGeom prst="rect">
            <a:avLst/>
          </a:prstGeom>
          <a:noFill/>
          <a:ln>
            <a:noFill/>
          </a:ln>
        </p:spPr>
      </p:pic>
      <p:sp>
        <p:nvSpPr>
          <p:cNvPr id="383" name="Google Shape;383;p9"/>
          <p:cNvSpPr/>
          <p:nvPr/>
        </p:nvSpPr>
        <p:spPr>
          <a:xfrm>
            <a:off x="4856770" y="5980336"/>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9" descr=" "/>
          <p:cNvPicPr preferRelativeResize="0"/>
          <p:nvPr/>
        </p:nvPicPr>
        <p:blipFill rotWithShape="1">
          <a:blip r:embed="rId25">
            <a:alphaModFix/>
          </a:blip>
          <a:srcRect/>
          <a:stretch/>
        </p:blipFill>
        <p:spPr>
          <a:xfrm>
            <a:off x="7260102" y="4464807"/>
            <a:ext cx="355136" cy="432139"/>
          </a:xfrm>
          <a:prstGeom prst="rect">
            <a:avLst/>
          </a:prstGeom>
          <a:noFill/>
          <a:ln>
            <a:noFill/>
          </a:ln>
        </p:spPr>
      </p:pic>
      <p:sp>
        <p:nvSpPr>
          <p:cNvPr id="385" name="Google Shape;385;p9"/>
          <p:cNvSpPr/>
          <p:nvPr/>
        </p:nvSpPr>
        <p:spPr>
          <a:xfrm>
            <a:off x="7387117"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9" descr=" "/>
          <p:cNvPicPr preferRelativeResize="0"/>
          <p:nvPr/>
        </p:nvPicPr>
        <p:blipFill rotWithShape="1">
          <a:blip r:embed="rId25">
            <a:alphaModFix/>
          </a:blip>
          <a:srcRect/>
          <a:stretch/>
        </p:blipFill>
        <p:spPr>
          <a:xfrm>
            <a:off x="9790446" y="6517469"/>
            <a:ext cx="355137" cy="432139"/>
          </a:xfrm>
          <a:prstGeom prst="rect">
            <a:avLst/>
          </a:prstGeom>
          <a:noFill/>
          <a:ln>
            <a:noFill/>
          </a:ln>
        </p:spPr>
      </p:pic>
      <p:sp>
        <p:nvSpPr>
          <p:cNvPr id="387" name="Google Shape;387;p9"/>
          <p:cNvSpPr/>
          <p:nvPr/>
        </p:nvSpPr>
        <p:spPr>
          <a:xfrm>
            <a:off x="9917462"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9" descr=" "/>
          <p:cNvPicPr preferRelativeResize="0"/>
          <p:nvPr/>
        </p:nvPicPr>
        <p:blipFill rotWithShape="1">
          <a:blip r:embed="rId26">
            <a:alphaModFix/>
          </a:blip>
          <a:srcRect/>
          <a:stretch/>
        </p:blipFill>
        <p:spPr>
          <a:xfrm>
            <a:off x="12320794" y="4464807"/>
            <a:ext cx="355136" cy="432139"/>
          </a:xfrm>
          <a:prstGeom prst="rect">
            <a:avLst/>
          </a:prstGeom>
          <a:noFill/>
          <a:ln>
            <a:noFill/>
          </a:ln>
        </p:spPr>
      </p:pic>
      <p:sp>
        <p:nvSpPr>
          <p:cNvPr id="389" name="Google Shape;389;p9"/>
          <p:cNvSpPr/>
          <p:nvPr/>
        </p:nvSpPr>
        <p:spPr>
          <a:xfrm>
            <a:off x="12447810" y="4629907"/>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9" descr=" "/>
          <p:cNvPicPr preferRelativeResize="0"/>
          <p:nvPr/>
        </p:nvPicPr>
        <p:blipFill rotWithShape="1">
          <a:blip r:embed="rId25">
            <a:alphaModFix/>
          </a:blip>
          <a:srcRect/>
          <a:stretch/>
        </p:blipFill>
        <p:spPr>
          <a:xfrm>
            <a:off x="14851139" y="6517469"/>
            <a:ext cx="355137" cy="432139"/>
          </a:xfrm>
          <a:prstGeom prst="rect">
            <a:avLst/>
          </a:prstGeom>
          <a:noFill/>
          <a:ln>
            <a:noFill/>
          </a:ln>
        </p:spPr>
      </p:pic>
      <p:sp>
        <p:nvSpPr>
          <p:cNvPr id="391" name="Google Shape;391;p9"/>
          <p:cNvSpPr/>
          <p:nvPr/>
        </p:nvSpPr>
        <p:spPr>
          <a:xfrm>
            <a:off x="14978155" y="668256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2" name="Google Shape;392;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3" name="Google Shape;393;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9" descr=" "/>
          <p:cNvPicPr preferRelativeResize="0"/>
          <p:nvPr/>
        </p:nvPicPr>
        <p:blipFill rotWithShape="1">
          <a:blip r:embed="rId25">
            <a:alphaModFix/>
          </a:blip>
          <a:srcRect/>
          <a:stretch/>
        </p:blipFill>
        <p:spPr>
          <a:xfrm>
            <a:off x="17381487" y="7705849"/>
            <a:ext cx="355139" cy="432138"/>
          </a:xfrm>
          <a:prstGeom prst="rect">
            <a:avLst/>
          </a:prstGeom>
          <a:noFill/>
          <a:ln>
            <a:noFill/>
          </a:ln>
        </p:spPr>
      </p:pic>
      <p:sp>
        <p:nvSpPr>
          <p:cNvPr id="395" name="Google Shape;395;p9"/>
          <p:cNvSpPr/>
          <p:nvPr/>
        </p:nvSpPr>
        <p:spPr>
          <a:xfrm>
            <a:off x="17508503" y="7870949"/>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9" descr=" "/>
          <p:cNvPicPr preferRelativeResize="0"/>
          <p:nvPr/>
        </p:nvPicPr>
        <p:blipFill rotWithShape="1">
          <a:blip r:embed="rId25">
            <a:alphaModFix/>
          </a:blip>
          <a:srcRect/>
          <a:stretch/>
        </p:blipFill>
        <p:spPr>
          <a:xfrm>
            <a:off x="19911835" y="5761224"/>
            <a:ext cx="355136" cy="432139"/>
          </a:xfrm>
          <a:prstGeom prst="rect">
            <a:avLst/>
          </a:prstGeom>
          <a:noFill/>
          <a:ln>
            <a:noFill/>
          </a:ln>
        </p:spPr>
      </p:pic>
      <p:sp>
        <p:nvSpPr>
          <p:cNvPr id="397" name="Google Shape;397;p9"/>
          <p:cNvSpPr/>
          <p:nvPr/>
        </p:nvSpPr>
        <p:spPr>
          <a:xfrm>
            <a:off x="20038851" y="5926324"/>
            <a:ext cx="101613" cy="101600"/>
          </a:xfrm>
          <a:prstGeom prst="ellipse">
            <a:avLst/>
          </a:prstGeom>
          <a:solidFill>
            <a:srgbClr val="96C9FF"/>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10"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4" name="Google Shape;404;p10"/>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5" name="Google Shape;405;p10" descr=" "/>
          <p:cNvPicPr preferRelativeResize="0"/>
          <p:nvPr/>
        </p:nvPicPr>
        <p:blipFill rotWithShape="1">
          <a:blip r:embed="rId4">
            <a:alphaModFix/>
          </a:blip>
          <a:srcRect/>
          <a:stretch/>
        </p:blipFill>
        <p:spPr>
          <a:xfrm>
            <a:off x="23523340" y="10820400"/>
            <a:ext cx="711289" cy="2590800"/>
          </a:xfrm>
          <a:prstGeom prst="rect">
            <a:avLst/>
          </a:prstGeom>
          <a:noFill/>
          <a:ln>
            <a:noFill/>
          </a:ln>
        </p:spPr>
      </p:pic>
      <p:pic>
        <p:nvPicPr>
          <p:cNvPr id="406" name="Google Shape;406;p10" descr=" "/>
          <p:cNvPicPr preferRelativeResize="0"/>
          <p:nvPr/>
        </p:nvPicPr>
        <p:blipFill rotWithShape="1">
          <a:blip r:embed="rId5">
            <a:alphaModFix/>
          </a:blip>
          <a:srcRect/>
          <a:stretch/>
        </p:blipFill>
        <p:spPr>
          <a:xfrm>
            <a:off x="22329391" y="495300"/>
            <a:ext cx="1550815" cy="596193"/>
          </a:xfrm>
          <a:prstGeom prst="rect">
            <a:avLst/>
          </a:prstGeom>
          <a:noFill/>
          <a:ln>
            <a:noFill/>
          </a:ln>
        </p:spPr>
      </p:pic>
      <p:pic>
        <p:nvPicPr>
          <p:cNvPr id="407" name="Google Shape;407;p10" descr=" "/>
          <p:cNvPicPr preferRelativeResize="0"/>
          <p:nvPr/>
        </p:nvPicPr>
        <p:blipFill rotWithShape="1">
          <a:blip r:embed="rId6">
            <a:alphaModFix/>
          </a:blip>
          <a:srcRect/>
          <a:stretch/>
        </p:blipFill>
        <p:spPr>
          <a:xfrm>
            <a:off x="19446130" y="1092200"/>
            <a:ext cx="3438707" cy="1530474"/>
          </a:xfrm>
          <a:prstGeom prst="rect">
            <a:avLst/>
          </a:prstGeom>
          <a:noFill/>
          <a:ln>
            <a:noFill/>
          </a:ln>
        </p:spPr>
      </p:pic>
      <p:pic>
        <p:nvPicPr>
          <p:cNvPr id="408" name="Google Shape;408;p10" descr=" "/>
          <p:cNvPicPr preferRelativeResize="0"/>
          <p:nvPr/>
        </p:nvPicPr>
        <p:blipFill rotWithShape="1">
          <a:blip r:embed="rId7">
            <a:alphaModFix/>
          </a:blip>
          <a:srcRect/>
          <a:stretch/>
        </p:blipFill>
        <p:spPr>
          <a:xfrm>
            <a:off x="5207651" y="10820400"/>
            <a:ext cx="1582678" cy="2741389"/>
          </a:xfrm>
          <a:prstGeom prst="rect">
            <a:avLst/>
          </a:prstGeom>
          <a:noFill/>
          <a:ln>
            <a:noFill/>
          </a:ln>
        </p:spPr>
      </p:pic>
      <p:sp>
        <p:nvSpPr>
          <p:cNvPr id="409" name="Google Shape;409;p10"/>
          <p:cNvSpPr/>
          <p:nvPr/>
        </p:nvSpPr>
        <p:spPr>
          <a:xfrm>
            <a:off x="1638505" y="1206500"/>
            <a:ext cx="948385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IN TRANSPORTATION</a:t>
            </a:r>
            <a:endParaRPr sz="8000" b="0" i="0" u="none" strike="noStrike" cap="none">
              <a:solidFill>
                <a:schemeClr val="dk1"/>
              </a:solidFill>
              <a:latin typeface="Calibri"/>
              <a:ea typeface="Calibri"/>
              <a:cs typeface="Calibri"/>
              <a:sym typeface="Calibri"/>
            </a:endParaRPr>
          </a:p>
        </p:txBody>
      </p:sp>
      <p:sp>
        <p:nvSpPr>
          <p:cNvPr id="410" name="Google Shape;410;p10"/>
          <p:cNvSpPr/>
          <p:nvPr/>
        </p:nvSpPr>
        <p:spPr>
          <a:xfrm>
            <a:off x="1638505"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1638505"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10" descr=" "/>
          <p:cNvPicPr preferRelativeResize="0"/>
          <p:nvPr/>
        </p:nvPicPr>
        <p:blipFill rotWithShape="1">
          <a:blip r:embed="rId8">
            <a:alphaModFix/>
          </a:blip>
          <a:srcRect/>
          <a:stretch/>
        </p:blipFill>
        <p:spPr>
          <a:xfrm>
            <a:off x="1638505" y="3035300"/>
            <a:ext cx="1625803" cy="1625600"/>
          </a:xfrm>
          <a:prstGeom prst="rect">
            <a:avLst/>
          </a:prstGeom>
          <a:noFill/>
          <a:ln>
            <a:noFill/>
          </a:ln>
        </p:spPr>
      </p:pic>
      <p:pic>
        <p:nvPicPr>
          <p:cNvPr id="413" name="Google Shape;413;p10" descr=" "/>
          <p:cNvPicPr preferRelativeResize="0"/>
          <p:nvPr/>
        </p:nvPicPr>
        <p:blipFill rotWithShape="1">
          <a:blip r:embed="rId9">
            <a:alphaModFix/>
          </a:blip>
          <a:srcRect/>
          <a:stretch/>
        </p:blipFill>
        <p:spPr>
          <a:xfrm>
            <a:off x="1803746" y="3200561"/>
            <a:ext cx="1295481" cy="1294929"/>
          </a:xfrm>
          <a:prstGeom prst="rect">
            <a:avLst/>
          </a:prstGeom>
          <a:noFill/>
          <a:ln>
            <a:noFill/>
          </a:ln>
        </p:spPr>
      </p:pic>
      <p:sp>
        <p:nvSpPr>
          <p:cNvPr id="414" name="Google Shape;414;p10"/>
          <p:cNvSpPr/>
          <p:nvPr/>
        </p:nvSpPr>
        <p:spPr>
          <a:xfrm>
            <a:off x="1638505" y="5270500"/>
            <a:ext cx="8179822"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1638505" y="5270500"/>
            <a:ext cx="8383048"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20% FUEL CONSUMPTION</a:t>
            </a:r>
            <a:endParaRPr sz="4800" b="0" i="0" u="none" strike="noStrike" cap="none">
              <a:solidFill>
                <a:schemeClr val="dk1"/>
              </a:solidFill>
              <a:latin typeface="Calibri"/>
              <a:ea typeface="Calibri"/>
              <a:cs typeface="Calibri"/>
              <a:sym typeface="Calibri"/>
            </a:endParaRPr>
          </a:p>
        </p:txBody>
      </p:sp>
      <p:sp>
        <p:nvSpPr>
          <p:cNvPr id="416" name="Google Shape;416;p10"/>
          <p:cNvSpPr/>
          <p:nvPr/>
        </p:nvSpPr>
        <p:spPr>
          <a:xfrm>
            <a:off x="1638505"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1638505"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Self-driving trucks powered by AI have been shown to reduce fuel consumption by up to 20%, saving companies thousands of dollars per year.</a:t>
            </a:r>
            <a:endParaRPr sz="3200" b="0" i="0" u="none" strike="noStrike" cap="none">
              <a:solidFill>
                <a:schemeClr val="dk1"/>
              </a:solidFill>
              <a:latin typeface="Calibri"/>
              <a:ea typeface="Calibri"/>
              <a:cs typeface="Calibri"/>
              <a:sym typeface="Calibri"/>
            </a:endParaRPr>
          </a:p>
        </p:txBody>
      </p:sp>
      <p:pic>
        <p:nvPicPr>
          <p:cNvPr id="418" name="Google Shape;418;p10" descr=" "/>
          <p:cNvPicPr preferRelativeResize="0"/>
          <p:nvPr/>
        </p:nvPicPr>
        <p:blipFill rotWithShape="1">
          <a:blip r:embed="rId10">
            <a:alphaModFix/>
          </a:blip>
          <a:srcRect/>
          <a:stretch/>
        </p:blipFill>
        <p:spPr>
          <a:xfrm>
            <a:off x="1638505" y="8826500"/>
            <a:ext cx="10212076" cy="3238500"/>
          </a:xfrm>
          <a:prstGeom prst="rect">
            <a:avLst/>
          </a:prstGeom>
          <a:noFill/>
          <a:ln>
            <a:noFill/>
          </a:ln>
        </p:spPr>
      </p:pic>
      <p:sp>
        <p:nvSpPr>
          <p:cNvPr id="419" name="Google Shape;419;p10"/>
          <p:cNvSpPr/>
          <p:nvPr/>
        </p:nvSpPr>
        <p:spPr>
          <a:xfrm>
            <a:off x="12549168" y="3035300"/>
            <a:ext cx="10212076" cy="902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12549168" y="30353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10" descr=" "/>
          <p:cNvPicPr preferRelativeResize="0"/>
          <p:nvPr/>
        </p:nvPicPr>
        <p:blipFill rotWithShape="1">
          <a:blip r:embed="rId8">
            <a:alphaModFix/>
          </a:blip>
          <a:srcRect/>
          <a:stretch/>
        </p:blipFill>
        <p:spPr>
          <a:xfrm>
            <a:off x="12549168" y="3035300"/>
            <a:ext cx="1625803" cy="1625600"/>
          </a:xfrm>
          <a:prstGeom prst="rect">
            <a:avLst/>
          </a:prstGeom>
          <a:noFill/>
          <a:ln>
            <a:noFill/>
          </a:ln>
        </p:spPr>
      </p:pic>
      <p:pic>
        <p:nvPicPr>
          <p:cNvPr id="422" name="Google Shape;422;p10" descr=" "/>
          <p:cNvPicPr preferRelativeResize="0"/>
          <p:nvPr/>
        </p:nvPicPr>
        <p:blipFill rotWithShape="1">
          <a:blip r:embed="rId11">
            <a:alphaModFix/>
          </a:blip>
          <a:srcRect/>
          <a:stretch/>
        </p:blipFill>
        <p:spPr>
          <a:xfrm>
            <a:off x="12701588" y="3263900"/>
            <a:ext cx="1244756" cy="1219200"/>
          </a:xfrm>
          <a:prstGeom prst="rect">
            <a:avLst/>
          </a:prstGeom>
          <a:noFill/>
          <a:ln>
            <a:noFill/>
          </a:ln>
        </p:spPr>
      </p:pic>
      <p:sp>
        <p:nvSpPr>
          <p:cNvPr id="423" name="Google Shape;423;p10"/>
          <p:cNvSpPr/>
          <p:nvPr/>
        </p:nvSpPr>
        <p:spPr>
          <a:xfrm>
            <a:off x="12549168" y="5270500"/>
            <a:ext cx="8548168" cy="77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12549168" y="5270500"/>
            <a:ext cx="8751394"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REDUCE 30% MAINTENANCE COSTS</a:t>
            </a:r>
            <a:endParaRPr sz="4800" b="0" i="0" u="none" strike="noStrike" cap="none">
              <a:solidFill>
                <a:schemeClr val="dk1"/>
              </a:solidFill>
              <a:latin typeface="Calibri"/>
              <a:ea typeface="Calibri"/>
              <a:cs typeface="Calibri"/>
              <a:sym typeface="Calibri"/>
            </a:endParaRPr>
          </a:p>
        </p:txBody>
      </p:sp>
      <p:sp>
        <p:nvSpPr>
          <p:cNvPr id="425" name="Google Shape;425;p10"/>
          <p:cNvSpPr/>
          <p:nvPr/>
        </p:nvSpPr>
        <p:spPr>
          <a:xfrm>
            <a:off x="12549168" y="6654800"/>
            <a:ext cx="10212076" cy="156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12549168" y="6654800"/>
            <a:ext cx="1034756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AI-powered predictive maintenance can reduce maintenance costs by up to 30%, and increase vehicle reliability and uptime.</a:t>
            </a:r>
            <a:endParaRPr sz="3200" b="0" i="0" u="none" strike="noStrike" cap="none">
              <a:solidFill>
                <a:schemeClr val="dk1"/>
              </a:solidFill>
              <a:latin typeface="Calibri"/>
              <a:ea typeface="Calibri"/>
              <a:cs typeface="Calibri"/>
              <a:sym typeface="Calibri"/>
            </a:endParaRPr>
          </a:p>
        </p:txBody>
      </p:sp>
      <p:pic>
        <p:nvPicPr>
          <p:cNvPr id="427" name="Google Shape;427;p10" descr=" "/>
          <p:cNvPicPr preferRelativeResize="0"/>
          <p:nvPr/>
        </p:nvPicPr>
        <p:blipFill rotWithShape="1">
          <a:blip r:embed="rId12">
            <a:alphaModFix/>
          </a:blip>
          <a:srcRect/>
          <a:stretch/>
        </p:blipFill>
        <p:spPr>
          <a:xfrm>
            <a:off x="12549168" y="8826500"/>
            <a:ext cx="10212076" cy="3238500"/>
          </a:xfrm>
          <a:prstGeom prst="rect">
            <a:avLst/>
          </a:prstGeom>
          <a:noFill/>
          <a:ln>
            <a:noFill/>
          </a:ln>
        </p:spPr>
      </p:pic>
      <p:pic>
        <p:nvPicPr>
          <p:cNvPr id="428" name="Google Shape;428;p10" descr=" "/>
          <p:cNvPicPr preferRelativeResize="0"/>
          <p:nvPr/>
        </p:nvPicPr>
        <p:blipFill rotWithShape="1">
          <a:blip r:embed="rId13">
            <a:alphaModFix/>
          </a:blip>
          <a:srcRect/>
          <a:stretch/>
        </p:blipFill>
        <p:spPr>
          <a:xfrm>
            <a:off x="431854" y="11544300"/>
            <a:ext cx="1511489" cy="151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11"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35" name="Google Shape;435;p11" descr=" "/>
          <p:cNvPicPr preferRelativeResize="0"/>
          <p:nvPr/>
        </p:nvPicPr>
        <p:blipFill rotWithShape="1">
          <a:blip r:embed="rId4">
            <a:alphaModFix/>
          </a:blip>
          <a:srcRect/>
          <a:stretch/>
        </p:blipFill>
        <p:spPr>
          <a:xfrm>
            <a:off x="22354794" y="7569200"/>
            <a:ext cx="2032254" cy="6146800"/>
          </a:xfrm>
          <a:prstGeom prst="rect">
            <a:avLst/>
          </a:prstGeom>
          <a:noFill/>
          <a:ln>
            <a:noFill/>
          </a:ln>
        </p:spPr>
      </p:pic>
      <p:sp>
        <p:nvSpPr>
          <p:cNvPr id="436" name="Google Shape;436;p11"/>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1"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38" name="Google Shape;438;p11" descr=" "/>
          <p:cNvPicPr preferRelativeResize="0"/>
          <p:nvPr/>
        </p:nvPicPr>
        <p:blipFill rotWithShape="1">
          <a:blip r:embed="rId6">
            <a:alphaModFix/>
          </a:blip>
          <a:srcRect/>
          <a:stretch/>
        </p:blipFill>
        <p:spPr>
          <a:xfrm>
            <a:off x="12688886" y="1358900"/>
            <a:ext cx="1550812" cy="596193"/>
          </a:xfrm>
          <a:prstGeom prst="rect">
            <a:avLst/>
          </a:prstGeom>
          <a:noFill/>
          <a:ln>
            <a:noFill/>
          </a:ln>
        </p:spPr>
      </p:pic>
      <p:pic>
        <p:nvPicPr>
          <p:cNvPr id="439" name="Google Shape;439;p11" descr=" "/>
          <p:cNvPicPr preferRelativeResize="0"/>
          <p:nvPr/>
        </p:nvPicPr>
        <p:blipFill rotWithShape="1">
          <a:blip r:embed="rId7">
            <a:alphaModFix/>
          </a:blip>
          <a:srcRect/>
          <a:stretch/>
        </p:blipFill>
        <p:spPr>
          <a:xfrm>
            <a:off x="660483" y="11353800"/>
            <a:ext cx="3442384" cy="1530474"/>
          </a:xfrm>
          <a:prstGeom prst="rect">
            <a:avLst/>
          </a:prstGeom>
          <a:noFill/>
          <a:ln>
            <a:noFill/>
          </a:ln>
        </p:spPr>
      </p:pic>
      <p:pic>
        <p:nvPicPr>
          <p:cNvPr id="440" name="Google Shape;440;p11" descr=" "/>
          <p:cNvPicPr preferRelativeResize="0"/>
          <p:nvPr/>
        </p:nvPicPr>
        <p:blipFill rotWithShape="1">
          <a:blip r:embed="rId8">
            <a:alphaModFix/>
          </a:blip>
          <a:srcRect/>
          <a:stretch/>
        </p:blipFill>
        <p:spPr>
          <a:xfrm>
            <a:off x="0" y="0"/>
            <a:ext cx="3404025" cy="2870200"/>
          </a:xfrm>
          <a:prstGeom prst="rect">
            <a:avLst/>
          </a:prstGeom>
          <a:noFill/>
          <a:ln>
            <a:noFill/>
          </a:ln>
        </p:spPr>
      </p:pic>
      <p:sp>
        <p:nvSpPr>
          <p:cNvPr id="441" name="Google Shape;441;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2688886" y="3708400"/>
            <a:ext cx="9411876" cy="84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2688886" y="3708400"/>
            <a:ext cx="9953811"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SOCIAL IMPLICATIONS </a:t>
            </a:r>
            <a:endParaRPr sz="12800" b="0" i="0" u="none" strike="noStrike" cap="none">
              <a:solidFill>
                <a:schemeClr val="dk1"/>
              </a:solidFill>
              <a:latin typeface="Calibri"/>
              <a:ea typeface="Calibri"/>
              <a:cs typeface="Calibri"/>
              <a:sym typeface="Calibri"/>
            </a:endParaRPr>
          </a:p>
        </p:txBody>
      </p:sp>
      <p:sp>
        <p:nvSpPr>
          <p:cNvPr id="444" name="Google Shape;444;p11"/>
          <p:cNvSpPr/>
          <p:nvPr/>
        </p:nvSpPr>
        <p:spPr>
          <a:xfrm>
            <a:off x="12688886" y="7950200"/>
            <a:ext cx="9547360" cy="4301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Explores the broader impact of AI beyond specific industries or applications. Considers ethical and societal implications such as job displacement, bias, privacy concerns, and potential impacts on democracy and human rights. Encourages a critical and thoughtful approach to AI development and deployment, taking into account the potential risks and benefits to individuals and society as a whole.</a:t>
            </a:r>
            <a:endParaRPr sz="3200" b="0" i="0" u="none" strike="noStrike" cap="none">
              <a:solidFill>
                <a:schemeClr val="dk1"/>
              </a:solidFill>
              <a:latin typeface="Calibri"/>
              <a:ea typeface="Calibri"/>
              <a:cs typeface="Calibri"/>
              <a:sym typeface="Calibri"/>
            </a:endParaRPr>
          </a:p>
        </p:txBody>
      </p:sp>
      <p:pic>
        <p:nvPicPr>
          <p:cNvPr id="445" name="Google Shape;445;p11" descr=" "/>
          <p:cNvPicPr preferRelativeResize="0"/>
          <p:nvPr/>
        </p:nvPicPr>
        <p:blipFill rotWithShape="1">
          <a:blip r:embed="rId9">
            <a:alphaModFix/>
          </a:blip>
          <a:srcRect/>
          <a:stretch/>
        </p:blipFill>
        <p:spPr>
          <a:xfrm>
            <a:off x="292137" y="838200"/>
            <a:ext cx="11621953" cy="11772900"/>
          </a:xfrm>
          <a:prstGeom prst="rect">
            <a:avLst/>
          </a:prstGeom>
          <a:noFill/>
          <a:ln>
            <a:noFill/>
          </a:ln>
        </p:spPr>
      </p:pic>
      <p:pic>
        <p:nvPicPr>
          <p:cNvPr id="446" name="Google Shape;446;p11" descr=" "/>
          <p:cNvPicPr preferRelativeResize="0"/>
          <p:nvPr/>
        </p:nvPicPr>
        <p:blipFill rotWithShape="1">
          <a:blip r:embed="rId10">
            <a:alphaModFix/>
          </a:blip>
          <a:srcRect/>
          <a:stretch/>
        </p:blipFill>
        <p:spPr>
          <a:xfrm>
            <a:off x="292137" y="838200"/>
            <a:ext cx="11621953" cy="11772900"/>
          </a:xfrm>
          <a:prstGeom prst="rect">
            <a:avLst/>
          </a:prstGeom>
          <a:noFill/>
          <a:ln>
            <a:noFill/>
          </a:ln>
        </p:spPr>
      </p:pic>
      <p:sp>
        <p:nvSpPr>
          <p:cNvPr id="447" name="Google Shape;447;p11"/>
          <p:cNvSpPr/>
          <p:nvPr/>
        </p:nvSpPr>
        <p:spPr>
          <a:xfrm>
            <a:off x="18010851" y="-2527300"/>
            <a:ext cx="8408451"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03</a:t>
            </a:r>
            <a:endParaRPr sz="48000" b="0" i="0" u="none" strike="noStrike" cap="none">
              <a:solidFill>
                <a:schemeClr val="dk1"/>
              </a:solidFill>
              <a:latin typeface="Calibri"/>
              <a:ea typeface="Calibri"/>
              <a:cs typeface="Calibri"/>
              <a:sym typeface="Calibri"/>
            </a:endParaRPr>
          </a:p>
        </p:txBody>
      </p:sp>
      <p:pic>
        <p:nvPicPr>
          <p:cNvPr id="448" name="Google Shape;448;p11" descr=" "/>
          <p:cNvPicPr preferRelativeResize="0"/>
          <p:nvPr/>
        </p:nvPicPr>
        <p:blipFill rotWithShape="1">
          <a:blip r:embed="rId11">
            <a:alphaModFix/>
          </a:blip>
          <a:srcRect/>
          <a:stretch/>
        </p:blipFill>
        <p:spPr>
          <a:xfrm>
            <a:off x="787498" y="1358900"/>
            <a:ext cx="10466108" cy="1099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pic>
        <p:nvPicPr>
          <p:cNvPr id="454" name="Google Shape;454;p12"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55" name="Google Shape;455;p12"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456" name="Google Shape;456;p1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12"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58" name="Google Shape;458;p12"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459" name="Google Shape;459;p12"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460" name="Google Shape;460;p12"/>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JOBS</a:t>
            </a:r>
            <a:endParaRPr sz="8000" b="0" i="0" u="none" strike="noStrike" cap="none">
              <a:solidFill>
                <a:schemeClr val="dk1"/>
              </a:solidFill>
              <a:latin typeface="Calibri"/>
              <a:ea typeface="Calibri"/>
              <a:cs typeface="Calibri"/>
              <a:sym typeface="Calibri"/>
            </a:endParaRPr>
          </a:p>
        </p:txBody>
      </p:sp>
      <p:sp>
        <p:nvSpPr>
          <p:cNvPr id="461" name="Google Shape;461;p12"/>
          <p:cNvSpPr/>
          <p:nvPr/>
        </p:nvSpPr>
        <p:spPr>
          <a:xfrm>
            <a:off x="4420152"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5290211" y="3378200"/>
            <a:ext cx="4902813"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HIGH RISK</a:t>
            </a:r>
            <a:endParaRPr sz="4800" b="0" i="0" u="none" strike="noStrike" cap="none">
              <a:solidFill>
                <a:schemeClr val="dk1"/>
              </a:solidFill>
              <a:latin typeface="Calibri"/>
              <a:ea typeface="Calibri"/>
              <a:cs typeface="Calibri"/>
              <a:sym typeface="Calibri"/>
            </a:endParaRPr>
          </a:p>
        </p:txBody>
      </p:sp>
      <p:sp>
        <p:nvSpPr>
          <p:cNvPr id="463" name="Google Shape;463;p12"/>
          <p:cNvSpPr/>
          <p:nvPr/>
        </p:nvSpPr>
        <p:spPr>
          <a:xfrm>
            <a:off x="4420152"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12" descr=" "/>
          <p:cNvPicPr preferRelativeResize="0"/>
          <p:nvPr/>
        </p:nvPicPr>
        <p:blipFill rotWithShape="1">
          <a:blip r:embed="rId8">
            <a:alphaModFix/>
          </a:blip>
          <a:srcRect/>
          <a:stretch/>
        </p:blipFill>
        <p:spPr>
          <a:xfrm>
            <a:off x="4420152" y="4457700"/>
            <a:ext cx="6642930" cy="6642100"/>
          </a:xfrm>
          <a:prstGeom prst="rect">
            <a:avLst/>
          </a:prstGeom>
          <a:noFill/>
          <a:ln>
            <a:noFill/>
          </a:ln>
        </p:spPr>
      </p:pic>
      <p:pic>
        <p:nvPicPr>
          <p:cNvPr id="465" name="Google Shape;465;p12" descr=" "/>
          <p:cNvPicPr preferRelativeResize="0"/>
          <p:nvPr/>
        </p:nvPicPr>
        <p:blipFill rotWithShape="1">
          <a:blip r:embed="rId9">
            <a:alphaModFix/>
          </a:blip>
          <a:srcRect/>
          <a:stretch/>
        </p:blipFill>
        <p:spPr>
          <a:xfrm>
            <a:off x="4420149" y="4457700"/>
            <a:ext cx="6642933" cy="6642100"/>
          </a:xfrm>
          <a:prstGeom prst="rect">
            <a:avLst/>
          </a:prstGeom>
          <a:noFill/>
          <a:ln>
            <a:noFill/>
          </a:ln>
        </p:spPr>
      </p:pic>
      <p:sp>
        <p:nvSpPr>
          <p:cNvPr id="466" name="Google Shape;466;p12"/>
          <p:cNvSpPr/>
          <p:nvPr/>
        </p:nvSpPr>
        <p:spPr>
          <a:xfrm>
            <a:off x="6427003" y="6737350"/>
            <a:ext cx="2629229"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6427003" y="6737350"/>
            <a:ext cx="3171163"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14%</a:t>
            </a:r>
            <a:endParaRPr sz="12800" b="0" i="0" u="none" strike="noStrike" cap="none">
              <a:solidFill>
                <a:schemeClr val="dk1"/>
              </a:solidFill>
              <a:latin typeface="Calibri"/>
              <a:ea typeface="Calibri"/>
              <a:cs typeface="Calibri"/>
              <a:sym typeface="Calibri"/>
            </a:endParaRPr>
          </a:p>
        </p:txBody>
      </p:sp>
      <p:sp>
        <p:nvSpPr>
          <p:cNvPr id="468" name="Google Shape;468;p12"/>
          <p:cNvSpPr/>
          <p:nvPr/>
        </p:nvSpPr>
        <p:spPr>
          <a:xfrm>
            <a:off x="13336667" y="3378200"/>
            <a:ext cx="6642930" cy="77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13266808" y="3378200"/>
            <a:ext cx="6782648" cy="977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JOBS AT SIGNIFICANT RISK</a:t>
            </a:r>
            <a:endParaRPr sz="4800" b="0" i="0" u="none" strike="noStrike" cap="none">
              <a:solidFill>
                <a:schemeClr val="dk1"/>
              </a:solidFill>
              <a:latin typeface="Calibri"/>
              <a:ea typeface="Calibri"/>
              <a:cs typeface="Calibri"/>
              <a:sym typeface="Calibri"/>
            </a:endParaRPr>
          </a:p>
        </p:txBody>
      </p:sp>
      <p:sp>
        <p:nvSpPr>
          <p:cNvPr id="470" name="Google Shape;470;p12"/>
          <p:cNvSpPr/>
          <p:nvPr/>
        </p:nvSpPr>
        <p:spPr>
          <a:xfrm>
            <a:off x="13336667" y="4457700"/>
            <a:ext cx="6642930" cy="66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1" name="Google Shape;471;p12" descr=" "/>
          <p:cNvPicPr preferRelativeResize="0"/>
          <p:nvPr/>
        </p:nvPicPr>
        <p:blipFill rotWithShape="1">
          <a:blip r:embed="rId8">
            <a:alphaModFix/>
          </a:blip>
          <a:srcRect/>
          <a:stretch/>
        </p:blipFill>
        <p:spPr>
          <a:xfrm>
            <a:off x="13336667" y="4457700"/>
            <a:ext cx="6642930" cy="6642100"/>
          </a:xfrm>
          <a:prstGeom prst="rect">
            <a:avLst/>
          </a:prstGeom>
          <a:noFill/>
          <a:ln>
            <a:noFill/>
          </a:ln>
        </p:spPr>
      </p:pic>
      <p:pic>
        <p:nvPicPr>
          <p:cNvPr id="472" name="Google Shape;472;p12" descr=" "/>
          <p:cNvPicPr preferRelativeResize="0"/>
          <p:nvPr/>
        </p:nvPicPr>
        <p:blipFill rotWithShape="1">
          <a:blip r:embed="rId10">
            <a:alphaModFix/>
          </a:blip>
          <a:srcRect/>
          <a:stretch/>
        </p:blipFill>
        <p:spPr>
          <a:xfrm>
            <a:off x="13336667" y="4773774"/>
            <a:ext cx="6642930" cy="6326026"/>
          </a:xfrm>
          <a:prstGeom prst="rect">
            <a:avLst/>
          </a:prstGeom>
          <a:noFill/>
          <a:ln>
            <a:noFill/>
          </a:ln>
        </p:spPr>
      </p:pic>
      <p:sp>
        <p:nvSpPr>
          <p:cNvPr id="473" name="Google Shape;473;p12"/>
          <p:cNvSpPr/>
          <p:nvPr/>
        </p:nvSpPr>
        <p:spPr>
          <a:xfrm>
            <a:off x="15235554" y="6737350"/>
            <a:ext cx="2845156" cy="207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15235554" y="6737350"/>
            <a:ext cx="3387090" cy="2611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32%</a:t>
            </a:r>
            <a:endParaRPr sz="12800" b="0" i="0" u="none" strike="noStrike" cap="none">
              <a:solidFill>
                <a:schemeClr val="dk1"/>
              </a:solidFill>
              <a:latin typeface="Calibri"/>
              <a:ea typeface="Calibri"/>
              <a:cs typeface="Calibri"/>
              <a:sym typeface="Calibri"/>
            </a:endParaRPr>
          </a:p>
        </p:txBody>
      </p:sp>
      <p:pic>
        <p:nvPicPr>
          <p:cNvPr id="475" name="Google Shape;475;p12" descr=" "/>
          <p:cNvPicPr preferRelativeResize="0"/>
          <p:nvPr/>
        </p:nvPicPr>
        <p:blipFill rotWithShape="1">
          <a:blip r:embed="rId11">
            <a:alphaModFix/>
          </a:blip>
          <a:srcRect/>
          <a:stretch/>
        </p:blipFill>
        <p:spPr>
          <a:xfrm>
            <a:off x="20474959" y="13360400"/>
            <a:ext cx="2576766" cy="35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pic>
        <p:nvPicPr>
          <p:cNvPr id="481" name="Google Shape;481;p13"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482" name="Google Shape;482;p13"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483" name="Google Shape;483;p13"/>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13"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485" name="Google Shape;485;p13"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486" name="Google Shape;486;p13" descr=" "/>
          <p:cNvPicPr preferRelativeResize="0"/>
          <p:nvPr/>
        </p:nvPicPr>
        <p:blipFill rotWithShape="1">
          <a:blip r:embed="rId7">
            <a:alphaModFix/>
          </a:blip>
          <a:srcRect/>
          <a:stretch/>
        </p:blipFill>
        <p:spPr>
          <a:xfrm>
            <a:off x="0" y="11002293"/>
            <a:ext cx="1943343" cy="2713707"/>
          </a:xfrm>
          <a:prstGeom prst="rect">
            <a:avLst/>
          </a:prstGeom>
          <a:noFill/>
          <a:ln>
            <a:noFill/>
          </a:ln>
        </p:spPr>
      </p:pic>
      <p:sp>
        <p:nvSpPr>
          <p:cNvPr id="487" name="Google Shape;487;p13"/>
          <p:cNvSpPr/>
          <p:nvPr/>
        </p:nvSpPr>
        <p:spPr>
          <a:xfrm>
            <a:off x="2489511" y="685800"/>
            <a:ext cx="10042722" cy="1634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ETHICS</a:t>
            </a:r>
            <a:endParaRPr sz="8000" b="0" i="0" u="none" strike="noStrike" cap="none">
              <a:solidFill>
                <a:schemeClr val="dk1"/>
              </a:solidFill>
              <a:latin typeface="Calibri"/>
              <a:ea typeface="Calibri"/>
              <a:cs typeface="Calibri"/>
              <a:sym typeface="Calibri"/>
            </a:endParaRPr>
          </a:p>
        </p:txBody>
      </p:sp>
      <p:pic>
        <p:nvPicPr>
          <p:cNvPr id="488" name="Google Shape;488;p13" descr=" "/>
          <p:cNvPicPr preferRelativeResize="0"/>
          <p:nvPr/>
        </p:nvPicPr>
        <p:blipFill rotWithShape="1">
          <a:blip r:embed="rId8">
            <a:alphaModFix/>
          </a:blip>
          <a:srcRect/>
          <a:stretch/>
        </p:blipFill>
        <p:spPr>
          <a:xfrm>
            <a:off x="0" y="825500"/>
            <a:ext cx="1538111" cy="596193"/>
          </a:xfrm>
          <a:prstGeom prst="rect">
            <a:avLst/>
          </a:prstGeom>
          <a:noFill/>
          <a:ln>
            <a:noFill/>
          </a:ln>
        </p:spPr>
      </p:pic>
      <p:pic>
        <p:nvPicPr>
          <p:cNvPr id="489" name="Google Shape;489;p13" descr=" "/>
          <p:cNvPicPr preferRelativeResize="0"/>
          <p:nvPr/>
        </p:nvPicPr>
        <p:blipFill rotWithShape="1">
          <a:blip r:embed="rId9">
            <a:alphaModFix/>
          </a:blip>
          <a:srcRect/>
          <a:stretch/>
        </p:blipFill>
        <p:spPr>
          <a:xfrm>
            <a:off x="8395749" y="1790700"/>
            <a:ext cx="7595549" cy="10147300"/>
          </a:xfrm>
          <a:prstGeom prst="rect">
            <a:avLst/>
          </a:prstGeom>
          <a:noFill/>
          <a:ln>
            <a:noFill/>
          </a:ln>
        </p:spPr>
      </p:pic>
      <p:sp>
        <p:nvSpPr>
          <p:cNvPr id="490" name="Google Shape;490;p13"/>
          <p:cNvSpPr/>
          <p:nvPr/>
        </p:nvSpPr>
        <p:spPr>
          <a:xfrm>
            <a:off x="2489511" y="26797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895962" y="29845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2" name="Google Shape;492;p13" descr=" "/>
          <p:cNvPicPr preferRelativeResize="0"/>
          <p:nvPr/>
        </p:nvPicPr>
        <p:blipFill rotWithShape="1">
          <a:blip r:embed="rId10">
            <a:alphaModFix/>
          </a:blip>
          <a:srcRect/>
          <a:stretch/>
        </p:blipFill>
        <p:spPr>
          <a:xfrm>
            <a:off x="2895962" y="2984500"/>
            <a:ext cx="1625803" cy="1625600"/>
          </a:xfrm>
          <a:prstGeom prst="rect">
            <a:avLst/>
          </a:prstGeom>
          <a:noFill/>
          <a:ln>
            <a:noFill/>
          </a:ln>
        </p:spPr>
      </p:pic>
      <p:pic>
        <p:nvPicPr>
          <p:cNvPr id="493" name="Google Shape;493;p13" descr=" "/>
          <p:cNvPicPr preferRelativeResize="0"/>
          <p:nvPr/>
        </p:nvPicPr>
        <p:blipFill rotWithShape="1">
          <a:blip r:embed="rId11">
            <a:alphaModFix/>
          </a:blip>
          <a:srcRect/>
          <a:stretch/>
        </p:blipFill>
        <p:spPr>
          <a:xfrm>
            <a:off x="3051612" y="3175074"/>
            <a:ext cx="1314509" cy="1244526"/>
          </a:xfrm>
          <a:prstGeom prst="rect">
            <a:avLst/>
          </a:prstGeom>
          <a:noFill/>
          <a:ln>
            <a:noFill/>
          </a:ln>
        </p:spPr>
      </p:pic>
      <p:sp>
        <p:nvSpPr>
          <p:cNvPr id="494" name="Google Shape;494;p13"/>
          <p:cNvSpPr/>
          <p:nvPr/>
        </p:nvSpPr>
        <p:spPr>
          <a:xfrm>
            <a:off x="2895962" y="49149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2895962" y="49149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81%</a:t>
            </a:r>
            <a:endParaRPr sz="4800" b="0" i="0" u="none" strike="noStrike" cap="none">
              <a:solidFill>
                <a:schemeClr val="dk1"/>
              </a:solidFill>
              <a:latin typeface="Calibri"/>
              <a:ea typeface="Calibri"/>
              <a:cs typeface="Calibri"/>
              <a:sym typeface="Calibri"/>
            </a:endParaRPr>
          </a:p>
        </p:txBody>
      </p:sp>
      <p:sp>
        <p:nvSpPr>
          <p:cNvPr id="496" name="Google Shape;496;p13"/>
          <p:cNvSpPr/>
          <p:nvPr/>
        </p:nvSpPr>
        <p:spPr>
          <a:xfrm>
            <a:off x="2895962" y="57912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People believe that companies should prioritize ethical considerations</a:t>
            </a:r>
            <a:endParaRPr sz="3200" b="0" i="0" u="none" strike="noStrike" cap="none">
              <a:solidFill>
                <a:schemeClr val="dk1"/>
              </a:solidFill>
              <a:latin typeface="Calibri"/>
              <a:ea typeface="Calibri"/>
              <a:cs typeface="Calibri"/>
              <a:sym typeface="Calibri"/>
            </a:endParaRPr>
          </a:p>
        </p:txBody>
      </p:sp>
      <p:pic>
        <p:nvPicPr>
          <p:cNvPr id="497" name="Google Shape;497;p13" descr=" "/>
          <p:cNvPicPr preferRelativeResize="0"/>
          <p:nvPr/>
        </p:nvPicPr>
        <p:blipFill rotWithShape="1">
          <a:blip r:embed="rId12">
            <a:alphaModFix/>
          </a:blip>
          <a:srcRect/>
          <a:stretch/>
        </p:blipFill>
        <p:spPr>
          <a:xfrm>
            <a:off x="2495862" y="2679700"/>
            <a:ext cx="5347368" cy="4978400"/>
          </a:xfrm>
          <a:prstGeom prst="rect">
            <a:avLst/>
          </a:prstGeom>
          <a:noFill/>
          <a:ln>
            <a:noFill/>
          </a:ln>
        </p:spPr>
      </p:pic>
      <p:pic>
        <p:nvPicPr>
          <p:cNvPr id="498" name="Google Shape;498;p13" descr=" "/>
          <p:cNvPicPr preferRelativeResize="0"/>
          <p:nvPr/>
        </p:nvPicPr>
        <p:blipFill rotWithShape="1">
          <a:blip r:embed="rId13">
            <a:alphaModFix/>
          </a:blip>
          <a:srcRect/>
          <a:stretch/>
        </p:blipFill>
        <p:spPr>
          <a:xfrm>
            <a:off x="2495862" y="2679700"/>
            <a:ext cx="5347368" cy="4978400"/>
          </a:xfrm>
          <a:prstGeom prst="rect">
            <a:avLst/>
          </a:prstGeom>
          <a:noFill/>
          <a:ln>
            <a:noFill/>
          </a:ln>
        </p:spPr>
      </p:pic>
      <p:sp>
        <p:nvSpPr>
          <p:cNvPr id="499" name="Google Shape;499;p13"/>
          <p:cNvSpPr/>
          <p:nvPr/>
        </p:nvSpPr>
        <p:spPr>
          <a:xfrm>
            <a:off x="16550169" y="5943600"/>
            <a:ext cx="5347368" cy="4978400"/>
          </a:xfrm>
          <a:prstGeom prst="roundRect">
            <a:avLst>
              <a:gd name="adj" fmla="val 4041"/>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16956619" y="6248400"/>
            <a:ext cx="1625803" cy="1625600"/>
          </a:xfrm>
          <a:prstGeom prst="roundRect">
            <a:avLst>
              <a:gd name="adj" fmla="val 781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13" descr=" "/>
          <p:cNvPicPr preferRelativeResize="0"/>
          <p:nvPr/>
        </p:nvPicPr>
        <p:blipFill rotWithShape="1">
          <a:blip r:embed="rId10">
            <a:alphaModFix/>
          </a:blip>
          <a:srcRect/>
          <a:stretch/>
        </p:blipFill>
        <p:spPr>
          <a:xfrm>
            <a:off x="16956619" y="6248400"/>
            <a:ext cx="1625803" cy="1625600"/>
          </a:xfrm>
          <a:prstGeom prst="rect">
            <a:avLst/>
          </a:prstGeom>
          <a:noFill/>
          <a:ln>
            <a:noFill/>
          </a:ln>
        </p:spPr>
      </p:pic>
      <p:pic>
        <p:nvPicPr>
          <p:cNvPr id="502" name="Google Shape;502;p13" descr=" "/>
          <p:cNvPicPr preferRelativeResize="0"/>
          <p:nvPr/>
        </p:nvPicPr>
        <p:blipFill rotWithShape="1">
          <a:blip r:embed="rId14">
            <a:alphaModFix/>
          </a:blip>
          <a:srcRect/>
          <a:stretch/>
        </p:blipFill>
        <p:spPr>
          <a:xfrm>
            <a:off x="17245580" y="6350000"/>
            <a:ext cx="1047881" cy="1422400"/>
          </a:xfrm>
          <a:prstGeom prst="rect">
            <a:avLst/>
          </a:prstGeom>
          <a:noFill/>
          <a:ln>
            <a:noFill/>
          </a:ln>
        </p:spPr>
      </p:pic>
      <p:sp>
        <p:nvSpPr>
          <p:cNvPr id="503" name="Google Shape;503;p13"/>
          <p:cNvSpPr/>
          <p:nvPr/>
        </p:nvSpPr>
        <p:spPr>
          <a:xfrm>
            <a:off x="16956619" y="8178800"/>
            <a:ext cx="4534467" cy="24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956619" y="8178800"/>
            <a:ext cx="4737692" cy="97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
              <a:buFont typeface="Rajdhani"/>
              <a:buNone/>
            </a:pPr>
            <a:r>
              <a:rPr lang="en-US" sz="4800" b="1" i="0" u="none" strike="noStrike" cap="none">
                <a:solidFill>
                  <a:srgbClr val="FFFFFF"/>
                </a:solidFill>
                <a:latin typeface="Rajdhani"/>
                <a:ea typeface="Rajdhani"/>
                <a:cs typeface="Rajdhani"/>
                <a:sym typeface="Rajdhani"/>
              </a:rPr>
              <a:t>63%</a:t>
            </a:r>
            <a:endParaRPr sz="4800" b="0" i="0" u="none" strike="noStrike" cap="none">
              <a:solidFill>
                <a:schemeClr val="dk1"/>
              </a:solidFill>
              <a:latin typeface="Calibri"/>
              <a:ea typeface="Calibri"/>
              <a:cs typeface="Calibri"/>
              <a:sym typeface="Calibri"/>
            </a:endParaRPr>
          </a:p>
        </p:txBody>
      </p:sp>
      <p:sp>
        <p:nvSpPr>
          <p:cNvPr id="505" name="Google Shape;505;p13"/>
          <p:cNvSpPr/>
          <p:nvPr/>
        </p:nvSpPr>
        <p:spPr>
          <a:xfrm>
            <a:off x="16956619" y="9055100"/>
            <a:ext cx="4669950" cy="16975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Were concerned about the ethical implications of the AI system</a:t>
            </a:r>
            <a:endParaRPr sz="3200" b="0" i="0" u="none" strike="noStrike" cap="none">
              <a:solidFill>
                <a:schemeClr val="dk1"/>
              </a:solidFill>
              <a:latin typeface="Calibri"/>
              <a:ea typeface="Calibri"/>
              <a:cs typeface="Calibri"/>
              <a:sym typeface="Calibri"/>
            </a:endParaRPr>
          </a:p>
        </p:txBody>
      </p:sp>
      <p:pic>
        <p:nvPicPr>
          <p:cNvPr id="506" name="Google Shape;506;p13" descr=" "/>
          <p:cNvPicPr preferRelativeResize="0"/>
          <p:nvPr/>
        </p:nvPicPr>
        <p:blipFill rotWithShape="1">
          <a:blip r:embed="rId12">
            <a:alphaModFix/>
          </a:blip>
          <a:srcRect/>
          <a:stretch/>
        </p:blipFill>
        <p:spPr>
          <a:xfrm>
            <a:off x="16556519" y="5943600"/>
            <a:ext cx="5347368" cy="4978400"/>
          </a:xfrm>
          <a:prstGeom prst="rect">
            <a:avLst/>
          </a:prstGeom>
          <a:noFill/>
          <a:ln>
            <a:noFill/>
          </a:ln>
        </p:spPr>
      </p:pic>
      <p:pic>
        <p:nvPicPr>
          <p:cNvPr id="507" name="Google Shape;507;p13" descr=" "/>
          <p:cNvPicPr preferRelativeResize="0"/>
          <p:nvPr/>
        </p:nvPicPr>
        <p:blipFill rotWithShape="1">
          <a:blip r:embed="rId13">
            <a:alphaModFix/>
          </a:blip>
          <a:srcRect/>
          <a:stretch/>
        </p:blipFill>
        <p:spPr>
          <a:xfrm>
            <a:off x="16556519" y="5943600"/>
            <a:ext cx="5347368" cy="497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14"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14" name="Google Shape;514;p14" descr=" "/>
          <p:cNvPicPr preferRelativeResize="0"/>
          <p:nvPr/>
        </p:nvPicPr>
        <p:blipFill rotWithShape="1">
          <a:blip r:embed="rId4">
            <a:alphaModFix/>
          </a:blip>
          <a:srcRect/>
          <a:stretch/>
        </p:blipFill>
        <p:spPr>
          <a:xfrm>
            <a:off x="0" y="10820400"/>
            <a:ext cx="2807051" cy="2895600"/>
          </a:xfrm>
          <a:prstGeom prst="rect">
            <a:avLst/>
          </a:prstGeom>
          <a:noFill/>
          <a:ln>
            <a:noFill/>
          </a:ln>
        </p:spPr>
      </p:pic>
      <p:sp>
        <p:nvSpPr>
          <p:cNvPr id="515" name="Google Shape;515;p14"/>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 name="Google Shape;516;p14"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17" name="Google Shape;517;p14" descr=" "/>
          <p:cNvPicPr preferRelativeResize="0"/>
          <p:nvPr/>
        </p:nvPicPr>
        <p:blipFill rotWithShape="1">
          <a:blip r:embed="rId6">
            <a:alphaModFix/>
          </a:blip>
          <a:srcRect/>
          <a:stretch/>
        </p:blipFill>
        <p:spPr>
          <a:xfrm>
            <a:off x="0" y="469900"/>
            <a:ext cx="3238905" cy="1716720"/>
          </a:xfrm>
          <a:prstGeom prst="rect">
            <a:avLst/>
          </a:prstGeom>
          <a:noFill/>
          <a:ln>
            <a:noFill/>
          </a:ln>
        </p:spPr>
      </p:pic>
      <p:pic>
        <p:nvPicPr>
          <p:cNvPr id="518" name="Google Shape;518;p14" descr=" "/>
          <p:cNvPicPr preferRelativeResize="0"/>
          <p:nvPr/>
        </p:nvPicPr>
        <p:blipFill rotWithShape="1">
          <a:blip r:embed="rId7">
            <a:alphaModFix/>
          </a:blip>
          <a:srcRect/>
          <a:stretch/>
        </p:blipFill>
        <p:spPr>
          <a:xfrm>
            <a:off x="21376772" y="2184400"/>
            <a:ext cx="3010276" cy="1943100"/>
          </a:xfrm>
          <a:prstGeom prst="rect">
            <a:avLst/>
          </a:prstGeom>
          <a:noFill/>
          <a:ln>
            <a:noFill/>
          </a:ln>
        </p:spPr>
      </p:pic>
      <p:sp>
        <p:nvSpPr>
          <p:cNvPr id="519" name="Google Shape;519;p14"/>
          <p:cNvSpPr/>
          <p:nvPr/>
        </p:nvSpPr>
        <p:spPr>
          <a:xfrm>
            <a:off x="7172163" y="901700"/>
            <a:ext cx="10042722" cy="163406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AI AND PRIVACY</a:t>
            </a:r>
            <a:endParaRPr sz="8000" b="0" i="0" u="none" strike="noStrike" cap="none">
              <a:solidFill>
                <a:schemeClr val="dk1"/>
              </a:solidFill>
              <a:latin typeface="Calibri"/>
              <a:ea typeface="Calibri"/>
              <a:cs typeface="Calibri"/>
              <a:sym typeface="Calibri"/>
            </a:endParaRPr>
          </a:p>
        </p:txBody>
      </p:sp>
      <p:sp>
        <p:nvSpPr>
          <p:cNvPr id="520" name="Google Shape;520;p14"/>
          <p:cNvSpPr/>
          <p:nvPr/>
        </p:nvSpPr>
        <p:spPr>
          <a:xfrm>
            <a:off x="6007851" y="3026833"/>
            <a:ext cx="9090103" cy="27516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 survey by Pew Research Center found that 64% of Americans are concerned about the way that companies are using their data, and 81% feel that they have little or no control over the data that companies collect about them.</a:t>
            </a:r>
            <a:endParaRPr sz="3200" b="0" i="0" u="none" strike="noStrike" cap="none">
              <a:solidFill>
                <a:schemeClr val="dk1"/>
              </a:solidFill>
              <a:latin typeface="Calibri"/>
              <a:ea typeface="Calibri"/>
              <a:cs typeface="Calibri"/>
              <a:sym typeface="Calibri"/>
            </a:endParaRPr>
          </a:p>
        </p:txBody>
      </p:sp>
      <p:sp>
        <p:nvSpPr>
          <p:cNvPr id="521" name="Google Shape;521;p14"/>
          <p:cNvSpPr/>
          <p:nvPr/>
        </p:nvSpPr>
        <p:spPr>
          <a:xfrm>
            <a:off x="14111464" y="9618133"/>
            <a:ext cx="9090103" cy="225636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The EU's GDPR includes provisions for ensuring that individuals have the right to access and control their personal data, including data that is processed using AI systems. </a:t>
            </a:r>
            <a:endParaRPr sz="3200" b="0" i="0" u="none" strike="noStrike" cap="none">
              <a:solidFill>
                <a:schemeClr val="dk1"/>
              </a:solidFill>
              <a:latin typeface="Calibri"/>
              <a:ea typeface="Calibri"/>
              <a:cs typeface="Calibri"/>
              <a:sym typeface="Calibri"/>
            </a:endParaRPr>
          </a:p>
        </p:txBody>
      </p:sp>
      <p:pic>
        <p:nvPicPr>
          <p:cNvPr id="522" name="Google Shape;522;p14" descr=" "/>
          <p:cNvPicPr preferRelativeResize="0"/>
          <p:nvPr/>
        </p:nvPicPr>
        <p:blipFill rotWithShape="1">
          <a:blip r:embed="rId8">
            <a:alphaModFix/>
          </a:blip>
          <a:srcRect/>
          <a:stretch/>
        </p:blipFill>
        <p:spPr>
          <a:xfrm>
            <a:off x="6134867" y="6438900"/>
            <a:ext cx="7468533" cy="6616700"/>
          </a:xfrm>
          <a:prstGeom prst="rect">
            <a:avLst/>
          </a:prstGeom>
          <a:noFill/>
          <a:ln>
            <a:noFill/>
          </a:ln>
        </p:spPr>
      </p:pic>
      <p:pic>
        <p:nvPicPr>
          <p:cNvPr id="523" name="Google Shape;523;p14" descr=" "/>
          <p:cNvPicPr preferRelativeResize="0"/>
          <p:nvPr/>
        </p:nvPicPr>
        <p:blipFill rotWithShape="1">
          <a:blip r:embed="rId9">
            <a:alphaModFix/>
          </a:blip>
          <a:srcRect/>
          <a:stretch/>
        </p:blipFill>
        <p:spPr>
          <a:xfrm>
            <a:off x="15597549" y="3162300"/>
            <a:ext cx="7468533" cy="5918200"/>
          </a:xfrm>
          <a:prstGeom prst="rect">
            <a:avLst/>
          </a:prstGeom>
          <a:noFill/>
          <a:ln>
            <a:noFill/>
          </a:ln>
        </p:spPr>
      </p:pic>
      <p:sp>
        <p:nvSpPr>
          <p:cNvPr id="524" name="Google Shape;524;p14"/>
          <p:cNvSpPr/>
          <p:nvPr/>
        </p:nvSpPr>
        <p:spPr>
          <a:xfrm>
            <a:off x="3340518" y="3111500"/>
            <a:ext cx="1765521" cy="101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3365921" y="3136900"/>
            <a:ext cx="1714714" cy="1765300"/>
          </a:xfrm>
          <a:prstGeom prst="rect">
            <a:avLst/>
          </a:prstGeom>
          <a:solidFill>
            <a:srgbClr val="96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3670759" y="3479800"/>
            <a:ext cx="1486086"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20%</a:t>
            </a:r>
            <a:endParaRPr sz="4800" b="0" i="0" u="none" strike="noStrike" cap="none">
              <a:solidFill>
                <a:schemeClr val="dk1"/>
              </a:solidFill>
              <a:latin typeface="Calibri"/>
              <a:ea typeface="Calibri"/>
              <a:cs typeface="Calibri"/>
              <a:sym typeface="Calibri"/>
            </a:endParaRPr>
          </a:p>
        </p:txBody>
      </p:sp>
      <p:pic>
        <p:nvPicPr>
          <p:cNvPr id="527" name="Google Shape;527;p14" descr=" "/>
          <p:cNvPicPr preferRelativeResize="0"/>
          <p:nvPr/>
        </p:nvPicPr>
        <p:blipFill rotWithShape="1">
          <a:blip r:embed="rId10">
            <a:alphaModFix/>
          </a:blip>
          <a:srcRect/>
          <a:stretch/>
        </p:blipFill>
        <p:spPr>
          <a:xfrm>
            <a:off x="3340518" y="4902200"/>
            <a:ext cx="1765521" cy="4559300"/>
          </a:xfrm>
          <a:prstGeom prst="rect">
            <a:avLst/>
          </a:prstGeom>
          <a:noFill/>
          <a:ln>
            <a:noFill/>
          </a:ln>
        </p:spPr>
      </p:pic>
      <p:sp>
        <p:nvSpPr>
          <p:cNvPr id="528" name="Google Shape;528;p14"/>
          <p:cNvSpPr/>
          <p:nvPr/>
        </p:nvSpPr>
        <p:spPr>
          <a:xfrm>
            <a:off x="3645356" y="8039100"/>
            <a:ext cx="1536892" cy="1117600"/>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Clr>
                <a:srgbClr val="FFFFFF"/>
              </a:buClr>
              <a:buSzPts val="4800"/>
              <a:buFont typeface="Poppins"/>
              <a:buNone/>
            </a:pPr>
            <a:r>
              <a:rPr lang="en-US" sz="4800" b="1" i="0" u="none" strike="noStrike" cap="none">
                <a:solidFill>
                  <a:srgbClr val="FFFFFF"/>
                </a:solidFill>
                <a:latin typeface="Poppins"/>
                <a:ea typeface="Poppins"/>
                <a:cs typeface="Poppins"/>
                <a:sym typeface="Poppins"/>
              </a:rPr>
              <a:t>55%</a:t>
            </a:r>
            <a:endParaRPr sz="4800" b="0" i="0" u="none" strike="noStrike" cap="none">
              <a:solidFill>
                <a:schemeClr val="dk1"/>
              </a:solidFill>
              <a:latin typeface="Calibri"/>
              <a:ea typeface="Calibri"/>
              <a:cs typeface="Calibri"/>
              <a:sym typeface="Calibri"/>
            </a:endParaRPr>
          </a:p>
        </p:txBody>
      </p:sp>
      <p:sp>
        <p:nvSpPr>
          <p:cNvPr id="529" name="Google Shape;529;p14"/>
          <p:cNvSpPr/>
          <p:nvPr/>
        </p:nvSpPr>
        <p:spPr>
          <a:xfrm>
            <a:off x="3353219" y="9461500"/>
            <a:ext cx="1740117" cy="3810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14" descr=" "/>
          <p:cNvPicPr preferRelativeResize="0"/>
          <p:nvPr/>
        </p:nvPicPr>
        <p:blipFill rotWithShape="1">
          <a:blip r:embed="rId11">
            <a:alphaModFix/>
          </a:blip>
          <a:srcRect/>
          <a:stretch/>
        </p:blipFill>
        <p:spPr>
          <a:xfrm>
            <a:off x="3683665" y="12270036"/>
            <a:ext cx="1252768" cy="4620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pic>
        <p:nvPicPr>
          <p:cNvPr id="536" name="Google Shape;536;p15"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37" name="Google Shape;537;p15" descr=" "/>
          <p:cNvPicPr preferRelativeResize="0"/>
          <p:nvPr/>
        </p:nvPicPr>
        <p:blipFill rotWithShape="1">
          <a:blip r:embed="rId4">
            <a:alphaModFix/>
          </a:blip>
          <a:srcRect/>
          <a:stretch/>
        </p:blipFill>
        <p:spPr>
          <a:xfrm>
            <a:off x="20614677" y="0"/>
            <a:ext cx="3772371" cy="3022600"/>
          </a:xfrm>
          <a:prstGeom prst="rect">
            <a:avLst/>
          </a:prstGeom>
          <a:noFill/>
          <a:ln>
            <a:noFill/>
          </a:ln>
        </p:spPr>
      </p:pic>
      <p:sp>
        <p:nvSpPr>
          <p:cNvPr id="538" name="Google Shape;538;p15"/>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15"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40" name="Google Shape;540;p15" descr=" "/>
          <p:cNvPicPr preferRelativeResize="0"/>
          <p:nvPr/>
        </p:nvPicPr>
        <p:blipFill rotWithShape="1">
          <a:blip r:embed="rId6">
            <a:alphaModFix/>
          </a:blip>
          <a:srcRect/>
          <a:stretch/>
        </p:blipFill>
        <p:spPr>
          <a:xfrm>
            <a:off x="20614677" y="12014200"/>
            <a:ext cx="1550279" cy="172244"/>
          </a:xfrm>
          <a:prstGeom prst="rect">
            <a:avLst/>
          </a:prstGeom>
          <a:noFill/>
          <a:ln>
            <a:noFill/>
          </a:ln>
        </p:spPr>
      </p:pic>
      <p:pic>
        <p:nvPicPr>
          <p:cNvPr id="541" name="Google Shape;541;p15" descr=" "/>
          <p:cNvPicPr preferRelativeResize="0"/>
          <p:nvPr/>
        </p:nvPicPr>
        <p:blipFill rotWithShape="1">
          <a:blip r:embed="rId7">
            <a:alphaModFix/>
          </a:blip>
          <a:srcRect/>
          <a:stretch/>
        </p:blipFill>
        <p:spPr>
          <a:xfrm>
            <a:off x="21651909" y="12438162"/>
            <a:ext cx="513580" cy="172244"/>
          </a:xfrm>
          <a:prstGeom prst="rect">
            <a:avLst/>
          </a:prstGeom>
          <a:noFill/>
          <a:ln>
            <a:noFill/>
          </a:ln>
        </p:spPr>
      </p:pic>
      <p:pic>
        <p:nvPicPr>
          <p:cNvPr id="542" name="Google Shape;542;p15" descr=" "/>
          <p:cNvPicPr preferRelativeResize="0"/>
          <p:nvPr/>
        </p:nvPicPr>
        <p:blipFill rotWithShape="1">
          <a:blip r:embed="rId8">
            <a:alphaModFix/>
          </a:blip>
          <a:srcRect/>
          <a:stretch/>
        </p:blipFill>
        <p:spPr>
          <a:xfrm>
            <a:off x="0" y="11938000"/>
            <a:ext cx="3442384" cy="1530474"/>
          </a:xfrm>
          <a:prstGeom prst="rect">
            <a:avLst/>
          </a:prstGeom>
          <a:noFill/>
          <a:ln>
            <a:noFill/>
          </a:ln>
        </p:spPr>
      </p:pic>
      <p:pic>
        <p:nvPicPr>
          <p:cNvPr id="543" name="Google Shape;543;p15" descr=" "/>
          <p:cNvPicPr preferRelativeResize="0"/>
          <p:nvPr/>
        </p:nvPicPr>
        <p:blipFill rotWithShape="1">
          <a:blip r:embed="rId9">
            <a:alphaModFix/>
          </a:blip>
          <a:srcRect/>
          <a:stretch/>
        </p:blipFill>
        <p:spPr>
          <a:xfrm>
            <a:off x="4078028" y="0"/>
            <a:ext cx="6215864" cy="2378397"/>
          </a:xfrm>
          <a:prstGeom prst="rect">
            <a:avLst/>
          </a:prstGeom>
          <a:noFill/>
          <a:ln>
            <a:noFill/>
          </a:ln>
        </p:spPr>
      </p:pic>
      <p:sp>
        <p:nvSpPr>
          <p:cNvPr id="544" name="Google Shape;544;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876410" y="3670300"/>
            <a:ext cx="9513489" cy="68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876410" y="3670300"/>
            <a:ext cx="10055423" cy="46820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12800"/>
              <a:buFont typeface="Rajdhani"/>
              <a:buNone/>
            </a:pPr>
            <a:r>
              <a:rPr lang="en-US" sz="12800" b="1" i="0" u="none" strike="noStrike" cap="none">
                <a:solidFill>
                  <a:srgbClr val="FFFFFF"/>
                </a:solidFill>
                <a:latin typeface="Rajdhani"/>
                <a:ea typeface="Rajdhani"/>
                <a:cs typeface="Rajdhani"/>
                <a:sym typeface="Rajdhani"/>
              </a:rPr>
              <a:t>AI AND SOCIETY</a:t>
            </a:r>
            <a:endParaRPr sz="12800" b="0" i="0" u="none" strike="noStrike" cap="none">
              <a:solidFill>
                <a:schemeClr val="dk1"/>
              </a:solidFill>
              <a:latin typeface="Calibri"/>
              <a:ea typeface="Calibri"/>
              <a:cs typeface="Calibri"/>
              <a:sym typeface="Calibri"/>
            </a:endParaRPr>
          </a:p>
        </p:txBody>
      </p:sp>
      <p:sp>
        <p:nvSpPr>
          <p:cNvPr id="547" name="Google Shape;547;p15"/>
          <p:cNvSpPr/>
          <p:nvPr/>
        </p:nvSpPr>
        <p:spPr>
          <a:xfrm>
            <a:off x="876410" y="7912100"/>
            <a:ext cx="9648973" cy="2738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Discusses the broader societal implications of AI, including its impact on job displacement, inequality, and social norms. This section aims to provide a comprehensive understanding of the ways in which AI is shaping our society and the challenges that need to be addressed.</a:t>
            </a:r>
            <a:endParaRPr sz="3200" b="0" i="0" u="none" strike="noStrike" cap="none">
              <a:solidFill>
                <a:schemeClr val="dk1"/>
              </a:solidFill>
              <a:latin typeface="Calibri"/>
              <a:ea typeface="Calibri"/>
              <a:cs typeface="Calibri"/>
              <a:sym typeface="Calibri"/>
            </a:endParaRPr>
          </a:p>
        </p:txBody>
      </p:sp>
      <p:pic>
        <p:nvPicPr>
          <p:cNvPr id="548" name="Google Shape;548;p15" descr=" "/>
          <p:cNvPicPr preferRelativeResize="0"/>
          <p:nvPr/>
        </p:nvPicPr>
        <p:blipFill rotWithShape="1">
          <a:blip r:embed="rId10">
            <a:alphaModFix/>
          </a:blip>
          <a:srcRect/>
          <a:stretch/>
        </p:blipFill>
        <p:spPr>
          <a:xfrm>
            <a:off x="11977597" y="838200"/>
            <a:ext cx="11621953" cy="11772900"/>
          </a:xfrm>
          <a:prstGeom prst="rect">
            <a:avLst/>
          </a:prstGeom>
          <a:noFill/>
          <a:ln>
            <a:noFill/>
          </a:ln>
        </p:spPr>
      </p:pic>
      <p:pic>
        <p:nvPicPr>
          <p:cNvPr id="549" name="Google Shape;549;p15" descr=" "/>
          <p:cNvPicPr preferRelativeResize="0"/>
          <p:nvPr/>
        </p:nvPicPr>
        <p:blipFill rotWithShape="1">
          <a:blip r:embed="rId11">
            <a:alphaModFix/>
          </a:blip>
          <a:srcRect/>
          <a:stretch/>
        </p:blipFill>
        <p:spPr>
          <a:xfrm>
            <a:off x="11977597" y="838200"/>
            <a:ext cx="11621953" cy="11772900"/>
          </a:xfrm>
          <a:prstGeom prst="rect">
            <a:avLst/>
          </a:prstGeom>
          <a:noFill/>
          <a:ln>
            <a:noFill/>
          </a:ln>
        </p:spPr>
      </p:pic>
      <p:pic>
        <p:nvPicPr>
          <p:cNvPr id="550" name="Google Shape;550;p15" descr=" "/>
          <p:cNvPicPr preferRelativeResize="0"/>
          <p:nvPr/>
        </p:nvPicPr>
        <p:blipFill rotWithShape="1">
          <a:blip r:embed="rId12">
            <a:alphaModFix/>
          </a:blip>
          <a:srcRect/>
          <a:stretch/>
        </p:blipFill>
        <p:spPr>
          <a:xfrm>
            <a:off x="12472959" y="1358900"/>
            <a:ext cx="10466108" cy="10998200"/>
          </a:xfrm>
          <a:prstGeom prst="rect">
            <a:avLst/>
          </a:prstGeom>
          <a:noFill/>
          <a:ln>
            <a:noFill/>
          </a:ln>
        </p:spPr>
      </p:pic>
      <p:sp>
        <p:nvSpPr>
          <p:cNvPr id="551" name="Google Shape;551;p15"/>
          <p:cNvSpPr/>
          <p:nvPr/>
        </p:nvSpPr>
        <p:spPr>
          <a:xfrm>
            <a:off x="14327391" y="9169400"/>
            <a:ext cx="8611676" cy="980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48000"/>
              <a:buFont typeface="Rajdhani"/>
              <a:buNone/>
            </a:pPr>
            <a:r>
              <a:rPr lang="en-US" sz="48000" b="1" i="0" u="none" strike="noStrike" cap="none">
                <a:solidFill>
                  <a:srgbClr val="FFFFFF"/>
                </a:solidFill>
                <a:latin typeface="Rajdhani"/>
                <a:ea typeface="Rajdhani"/>
                <a:cs typeface="Rajdhani"/>
                <a:sym typeface="Rajdhani"/>
              </a:rPr>
              <a:t>04</a:t>
            </a:r>
            <a:endParaRPr sz="480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17677493"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Calibri"/>
                <a:cs typeface="Rajdhani"/>
                <a:sym typeface="Rajdhani"/>
              </a:rPr>
              <a:t>Effect of frozen encoder blocks</a:t>
            </a:r>
            <a:endParaRPr lang="en-US" sz="12800"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304887" y="11093325"/>
            <a:ext cx="16419204" cy="2044949"/>
          </a:xfrm>
          <a:prstGeom prst="rect">
            <a:avLst/>
          </a:prstGeom>
          <a:noFill/>
          <a:ln>
            <a:noFill/>
          </a:ln>
        </p:spPr>
        <p:txBody>
          <a:bodyPr spcFirstLastPara="1" wrap="square" lIns="0" tIns="0" rIns="0" bIns="0" anchor="t" anchorCtr="0">
            <a:noAutofit/>
          </a:bodyPr>
          <a:lstStyle/>
          <a:p>
            <a:pPr lvl="0">
              <a:buClr>
                <a:srgbClr val="FFFFFF"/>
              </a:buClr>
              <a:buSzPts val="4800"/>
            </a:pPr>
            <a:r>
              <a:rPr lang="en-US" sz="4000" b="1" dirty="0">
                <a:solidFill>
                  <a:schemeClr val="bg1"/>
                </a:solidFill>
                <a:latin typeface="Calibri"/>
                <a:ea typeface="Calibri"/>
                <a:cs typeface="Calibri"/>
                <a:sym typeface="Calibri"/>
              </a:rPr>
              <a:t>The effect of freezing certain encoder blocks on the performance of the</a:t>
            </a:r>
          </a:p>
          <a:p>
            <a:pPr lvl="0">
              <a:buClr>
                <a:srgbClr val="FFFFFF"/>
              </a:buClr>
              <a:buSzPts val="4800"/>
            </a:pPr>
            <a:r>
              <a:rPr lang="en-US" sz="4000" b="1" dirty="0">
                <a:solidFill>
                  <a:schemeClr val="bg1"/>
                </a:solidFill>
                <a:latin typeface="Calibri"/>
                <a:ea typeface="Calibri"/>
                <a:cs typeface="Calibri"/>
                <a:sym typeface="Calibri"/>
              </a:rPr>
              <a:t>model. Training more blocks leads to improved performance but stabilizes early on.</a:t>
            </a:r>
            <a:endParaRPr sz="4000" b="1" i="0" u="none" strike="noStrike" cap="none" dirty="0">
              <a:solidFill>
                <a:schemeClr val="bg1"/>
              </a:solidFill>
              <a:latin typeface="Calibri"/>
              <a:ea typeface="Calibri"/>
              <a:cs typeface="Calibri"/>
              <a:sym typeface="Calibri"/>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p:cNvPicPr>
            <a:picLocks noChangeAspect="1"/>
          </p:cNvPicPr>
          <p:nvPr/>
        </p:nvPicPr>
        <p:blipFill>
          <a:blip r:embed="rId6"/>
          <a:stretch>
            <a:fillRect/>
          </a:stretch>
        </p:blipFill>
        <p:spPr>
          <a:xfrm>
            <a:off x="6649816" y="4307875"/>
            <a:ext cx="9609314" cy="6296625"/>
          </a:xfrm>
          <a:prstGeom prst="rect">
            <a:avLst/>
          </a:prstGeom>
        </p:spPr>
      </p:pic>
    </p:spTree>
    <p:extLst>
      <p:ext uri="{BB962C8B-B14F-4D97-AF65-F5344CB8AC3E}">
        <p14:creationId xmlns:p14="http://schemas.microsoft.com/office/powerpoint/2010/main" val="3634162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6"/>
        <p:cNvGrpSpPr/>
        <p:nvPr/>
      </p:nvGrpSpPr>
      <p:grpSpPr>
        <a:xfrm>
          <a:off x="0" y="0"/>
          <a:ext cx="0" cy="0"/>
          <a:chOff x="0" y="0"/>
          <a:chExt cx="0" cy="0"/>
        </a:xfrm>
      </p:grpSpPr>
      <p:pic>
        <p:nvPicPr>
          <p:cNvPr id="557" name="Google Shape;557;p16" descr=" "/>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558" name="Google Shape;558;p16" descr=" "/>
          <p:cNvPicPr preferRelativeResize="0"/>
          <p:nvPr/>
        </p:nvPicPr>
        <p:blipFill rotWithShape="1">
          <a:blip r:embed="rId4">
            <a:alphaModFix/>
          </a:blip>
          <a:srcRect/>
          <a:stretch/>
        </p:blipFill>
        <p:spPr>
          <a:xfrm>
            <a:off x="22596124" y="0"/>
            <a:ext cx="1790924" cy="2679700"/>
          </a:xfrm>
          <a:prstGeom prst="rect">
            <a:avLst/>
          </a:prstGeom>
          <a:noFill/>
          <a:ln>
            <a:noFill/>
          </a:ln>
        </p:spPr>
      </p:pic>
      <p:sp>
        <p:nvSpPr>
          <p:cNvPr id="559" name="Google Shape;559;p16"/>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16" descr=" "/>
          <p:cNvPicPr preferRelativeResize="0"/>
          <p:nvPr/>
        </p:nvPicPr>
        <p:blipFill rotWithShape="1">
          <a:blip r:embed="rId5">
            <a:alphaModFix/>
          </a:blip>
          <a:srcRect/>
          <a:stretch/>
        </p:blipFill>
        <p:spPr>
          <a:xfrm>
            <a:off x="23523340" y="10820400"/>
            <a:ext cx="711289" cy="2590800"/>
          </a:xfrm>
          <a:prstGeom prst="rect">
            <a:avLst/>
          </a:prstGeom>
          <a:noFill/>
          <a:ln>
            <a:noFill/>
          </a:ln>
        </p:spPr>
      </p:pic>
      <p:pic>
        <p:nvPicPr>
          <p:cNvPr id="561" name="Google Shape;561;p16" descr=" "/>
          <p:cNvPicPr preferRelativeResize="0"/>
          <p:nvPr/>
        </p:nvPicPr>
        <p:blipFill rotWithShape="1">
          <a:blip r:embed="rId6">
            <a:alphaModFix/>
          </a:blip>
          <a:srcRect/>
          <a:stretch/>
        </p:blipFill>
        <p:spPr>
          <a:xfrm>
            <a:off x="13590699" y="10922000"/>
            <a:ext cx="4798939" cy="2133600"/>
          </a:xfrm>
          <a:prstGeom prst="rect">
            <a:avLst/>
          </a:prstGeom>
          <a:noFill/>
          <a:ln>
            <a:noFill/>
          </a:ln>
        </p:spPr>
      </p:pic>
      <p:pic>
        <p:nvPicPr>
          <p:cNvPr id="562" name="Google Shape;562;p16" descr=" "/>
          <p:cNvPicPr preferRelativeResize="0"/>
          <p:nvPr/>
        </p:nvPicPr>
        <p:blipFill rotWithShape="1">
          <a:blip r:embed="rId7">
            <a:alphaModFix/>
          </a:blip>
          <a:srcRect/>
          <a:stretch/>
        </p:blipFill>
        <p:spPr>
          <a:xfrm>
            <a:off x="0" y="11002293"/>
            <a:ext cx="1943343" cy="2713707"/>
          </a:xfrm>
          <a:prstGeom prst="rect">
            <a:avLst/>
          </a:prstGeom>
          <a:noFill/>
          <a:ln>
            <a:noFill/>
          </a:ln>
        </p:spPr>
      </p:pic>
      <p:pic>
        <p:nvPicPr>
          <p:cNvPr id="563" name="Google Shape;563;p16" descr=" "/>
          <p:cNvPicPr preferRelativeResize="0"/>
          <p:nvPr/>
        </p:nvPicPr>
        <p:blipFill rotWithShape="1">
          <a:blip r:embed="rId8">
            <a:alphaModFix/>
          </a:blip>
          <a:srcRect/>
          <a:stretch/>
        </p:blipFill>
        <p:spPr>
          <a:xfrm>
            <a:off x="0" y="825500"/>
            <a:ext cx="1537577" cy="172244"/>
          </a:xfrm>
          <a:prstGeom prst="rect">
            <a:avLst/>
          </a:prstGeom>
          <a:noFill/>
          <a:ln>
            <a:noFill/>
          </a:ln>
        </p:spPr>
      </p:pic>
      <p:pic>
        <p:nvPicPr>
          <p:cNvPr id="564" name="Google Shape;564;p16" descr=" "/>
          <p:cNvPicPr preferRelativeResize="0"/>
          <p:nvPr/>
        </p:nvPicPr>
        <p:blipFill rotWithShape="1">
          <a:blip r:embed="rId9">
            <a:alphaModFix/>
          </a:blip>
          <a:srcRect/>
          <a:stretch/>
        </p:blipFill>
        <p:spPr>
          <a:xfrm>
            <a:off x="1024531" y="1249462"/>
            <a:ext cx="513580" cy="172244"/>
          </a:xfrm>
          <a:prstGeom prst="rect">
            <a:avLst/>
          </a:prstGeom>
          <a:noFill/>
          <a:ln>
            <a:noFill/>
          </a:ln>
        </p:spPr>
      </p:pic>
      <p:pic>
        <p:nvPicPr>
          <p:cNvPr id="565" name="Google Shape;565;p16" descr=" "/>
          <p:cNvPicPr preferRelativeResize="0"/>
          <p:nvPr/>
        </p:nvPicPr>
        <p:blipFill rotWithShape="1">
          <a:blip r:embed="rId10">
            <a:alphaModFix/>
          </a:blip>
          <a:srcRect/>
          <a:stretch/>
        </p:blipFill>
        <p:spPr>
          <a:xfrm>
            <a:off x="1651206" y="1612900"/>
            <a:ext cx="9424578" cy="10236200"/>
          </a:xfrm>
          <a:prstGeom prst="rect">
            <a:avLst/>
          </a:prstGeom>
          <a:noFill/>
          <a:ln>
            <a:noFill/>
          </a:ln>
        </p:spPr>
      </p:pic>
      <p:pic>
        <p:nvPicPr>
          <p:cNvPr id="566" name="Google Shape;566;p16" descr=" "/>
          <p:cNvPicPr preferRelativeResize="0"/>
          <p:nvPr/>
        </p:nvPicPr>
        <p:blipFill rotWithShape="1">
          <a:blip r:embed="rId11">
            <a:alphaModFix/>
          </a:blip>
          <a:srcRect/>
          <a:stretch/>
        </p:blipFill>
        <p:spPr>
          <a:xfrm>
            <a:off x="8992724" y="0"/>
            <a:ext cx="6220730" cy="4247381"/>
          </a:xfrm>
          <a:prstGeom prst="rect">
            <a:avLst/>
          </a:prstGeom>
          <a:noFill/>
          <a:ln>
            <a:noFill/>
          </a:ln>
        </p:spPr>
      </p:pic>
      <p:sp>
        <p:nvSpPr>
          <p:cNvPr id="567" name="Google Shape;567;p16"/>
          <p:cNvSpPr/>
          <p:nvPr/>
        </p:nvSpPr>
        <p:spPr>
          <a:xfrm>
            <a:off x="12396749" y="1498600"/>
            <a:ext cx="9475384" cy="995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12396749" y="1498600"/>
            <a:ext cx="9814093" cy="9406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THE RISE OF POWERFUL AI WILL BE EITHER THE BEST OR THE WORST THING EVER TO HAPPEN TO HUMANITY. WE DO NOT YET KNOW WHICH.</a:t>
            </a:r>
            <a:endParaRPr sz="8000" b="0" i="0" u="none" strike="noStrike" cap="none">
              <a:solidFill>
                <a:schemeClr val="dk1"/>
              </a:solidFill>
              <a:latin typeface="Calibri"/>
              <a:ea typeface="Calibri"/>
              <a:cs typeface="Calibri"/>
              <a:sym typeface="Calibri"/>
            </a:endParaRPr>
          </a:p>
        </p:txBody>
      </p:sp>
      <p:sp>
        <p:nvSpPr>
          <p:cNvPr id="569" name="Google Shape;569;p16"/>
          <p:cNvSpPr/>
          <p:nvPr/>
        </p:nvSpPr>
        <p:spPr>
          <a:xfrm>
            <a:off x="18328391" y="10871200"/>
            <a:ext cx="3696162" cy="736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600"/>
              <a:buFont typeface="Rajdhani"/>
              <a:buNone/>
            </a:pPr>
            <a:r>
              <a:rPr lang="en-US" sz="3600" b="1" i="0" u="none" strike="noStrike" cap="none">
                <a:solidFill>
                  <a:srgbClr val="FFFFFF"/>
                </a:solidFill>
                <a:latin typeface="Rajdhani"/>
                <a:ea typeface="Rajdhani"/>
                <a:cs typeface="Rajdhani"/>
                <a:sym typeface="Rajdhani"/>
              </a:rPr>
              <a:t>STEPHEN HAWKING</a:t>
            </a:r>
            <a:endParaRPr sz="36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4"/>
        <p:cNvGrpSpPr/>
        <p:nvPr/>
      </p:nvGrpSpPr>
      <p:grpSpPr>
        <a:xfrm>
          <a:off x="0" y="0"/>
          <a:ext cx="0" cy="0"/>
          <a:chOff x="0" y="0"/>
          <a:chExt cx="0" cy="0"/>
        </a:xfrm>
      </p:grpSpPr>
      <p:pic>
        <p:nvPicPr>
          <p:cNvPr id="575" name="Google Shape;575;p17"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576" name="Google Shape;576;p17"/>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17" descr=" "/>
          <p:cNvPicPr preferRelativeResize="0"/>
          <p:nvPr/>
        </p:nvPicPr>
        <p:blipFill rotWithShape="1">
          <a:blip r:embed="rId4">
            <a:alphaModFix/>
          </a:blip>
          <a:srcRect/>
          <a:stretch/>
        </p:blipFill>
        <p:spPr>
          <a:xfrm>
            <a:off x="22329391" y="495300"/>
            <a:ext cx="1550815" cy="596181"/>
          </a:xfrm>
          <a:prstGeom prst="rect">
            <a:avLst/>
          </a:prstGeom>
          <a:noFill/>
          <a:ln>
            <a:noFill/>
          </a:ln>
        </p:spPr>
      </p:pic>
      <p:pic>
        <p:nvPicPr>
          <p:cNvPr id="578" name="Google Shape;578;p17" descr=" "/>
          <p:cNvPicPr preferRelativeResize="0"/>
          <p:nvPr/>
        </p:nvPicPr>
        <p:blipFill rotWithShape="1">
          <a:blip r:embed="rId5">
            <a:alphaModFix/>
          </a:blip>
          <a:srcRect/>
          <a:stretch/>
        </p:blipFill>
        <p:spPr>
          <a:xfrm>
            <a:off x="19446130" y="1092200"/>
            <a:ext cx="3438707" cy="1530474"/>
          </a:xfrm>
          <a:prstGeom prst="rect">
            <a:avLst/>
          </a:prstGeom>
          <a:noFill/>
          <a:ln>
            <a:noFill/>
          </a:ln>
        </p:spPr>
      </p:pic>
      <p:pic>
        <p:nvPicPr>
          <p:cNvPr id="579" name="Google Shape;579;p17" descr=" "/>
          <p:cNvPicPr preferRelativeResize="0"/>
          <p:nvPr/>
        </p:nvPicPr>
        <p:blipFill rotWithShape="1">
          <a:blip r:embed="rId6">
            <a:alphaModFix/>
          </a:blip>
          <a:srcRect/>
          <a:stretch/>
        </p:blipFill>
        <p:spPr>
          <a:xfrm>
            <a:off x="4255032" y="10515600"/>
            <a:ext cx="1582678" cy="2741389"/>
          </a:xfrm>
          <a:prstGeom prst="rect">
            <a:avLst/>
          </a:prstGeom>
          <a:noFill/>
          <a:ln>
            <a:noFill/>
          </a:ln>
        </p:spPr>
      </p:pic>
      <p:pic>
        <p:nvPicPr>
          <p:cNvPr id="580" name="Google Shape;580;p17" descr=" "/>
          <p:cNvPicPr preferRelativeResize="0"/>
          <p:nvPr/>
        </p:nvPicPr>
        <p:blipFill rotWithShape="1">
          <a:blip r:embed="rId7">
            <a:alphaModFix/>
          </a:blip>
          <a:srcRect/>
          <a:stretch/>
        </p:blipFill>
        <p:spPr>
          <a:xfrm>
            <a:off x="0" y="0"/>
            <a:ext cx="2540318" cy="2641600"/>
          </a:xfrm>
          <a:prstGeom prst="rect">
            <a:avLst/>
          </a:prstGeom>
          <a:noFill/>
          <a:ln>
            <a:noFill/>
          </a:ln>
        </p:spPr>
      </p:pic>
      <p:pic>
        <p:nvPicPr>
          <p:cNvPr id="581" name="Google Shape;581;p17" descr=" "/>
          <p:cNvPicPr preferRelativeResize="0"/>
          <p:nvPr/>
        </p:nvPicPr>
        <p:blipFill rotWithShape="1">
          <a:blip r:embed="rId8">
            <a:alphaModFix/>
          </a:blip>
          <a:srcRect/>
          <a:stretch/>
        </p:blipFill>
        <p:spPr>
          <a:xfrm>
            <a:off x="5385473" y="901700"/>
            <a:ext cx="13628803" cy="11912600"/>
          </a:xfrm>
          <a:prstGeom prst="rect">
            <a:avLst/>
          </a:prstGeom>
          <a:noFill/>
          <a:ln>
            <a:noFill/>
          </a:ln>
        </p:spPr>
      </p:pic>
      <p:pic>
        <p:nvPicPr>
          <p:cNvPr id="582" name="Google Shape;582;p17" descr=" "/>
          <p:cNvPicPr preferRelativeResize="0"/>
          <p:nvPr/>
        </p:nvPicPr>
        <p:blipFill rotWithShape="1">
          <a:blip r:embed="rId9">
            <a:alphaModFix/>
          </a:blip>
          <a:srcRect/>
          <a:stretch/>
        </p:blipFill>
        <p:spPr>
          <a:xfrm>
            <a:off x="5385473" y="901700"/>
            <a:ext cx="13628803" cy="11912600"/>
          </a:xfrm>
          <a:prstGeom prst="rect">
            <a:avLst/>
          </a:prstGeom>
          <a:noFill/>
          <a:ln>
            <a:noFill/>
          </a:ln>
        </p:spPr>
      </p:pic>
      <p:sp>
        <p:nvSpPr>
          <p:cNvPr id="583" name="Google Shape;583;p17"/>
          <p:cNvSpPr/>
          <p:nvPr/>
        </p:nvSpPr>
        <p:spPr>
          <a:xfrm>
            <a:off x="5626803" y="1587500"/>
            <a:ext cx="13146143" cy="10553700"/>
          </a:xfrm>
          <a:prstGeom prst="roundRect">
            <a:avLst>
              <a:gd name="adj" fmla="val 12043"/>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6439705" y="2400300"/>
            <a:ext cx="11859049" cy="29294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THANK YOU FOR</a:t>
            </a:r>
            <a:endParaRPr sz="8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rgbClr val="FFFFFF"/>
              </a:buClr>
              <a:buSzPts val="8000"/>
              <a:buFont typeface="Rajdhani"/>
              <a:buNone/>
            </a:pPr>
            <a:r>
              <a:rPr lang="en-US" sz="8000" b="1" i="0" u="none" strike="noStrike" cap="none">
                <a:solidFill>
                  <a:srgbClr val="FFFFFF"/>
                </a:solidFill>
                <a:latin typeface="Rajdhani"/>
                <a:ea typeface="Rajdhani"/>
                <a:cs typeface="Rajdhani"/>
                <a:sym typeface="Rajdhani"/>
              </a:rPr>
              <a:t>CHOOSING EATEMP</a:t>
            </a:r>
            <a:endParaRPr sz="8000" b="0" i="0" u="none" strike="noStrike" cap="none">
              <a:solidFill>
                <a:schemeClr val="dk1"/>
              </a:solidFill>
              <a:latin typeface="Calibri"/>
              <a:ea typeface="Calibri"/>
              <a:cs typeface="Calibri"/>
              <a:sym typeface="Calibri"/>
            </a:endParaRPr>
          </a:p>
        </p:txBody>
      </p:sp>
      <p:sp>
        <p:nvSpPr>
          <p:cNvPr id="585" name="Google Shape;585;p17"/>
          <p:cNvSpPr/>
          <p:nvPr/>
        </p:nvSpPr>
        <p:spPr>
          <a:xfrm>
            <a:off x="6439705" y="5600700"/>
            <a:ext cx="11655823" cy="32469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We offer free and high-quality slides templates for your presentations. We appreciate you choosing us and hope our templates have been helpful. </a:t>
            </a:r>
            <a:endParaRPr sz="3200" b="0" i="0" u="none" strike="noStrike" cap="none">
              <a:solidFill>
                <a:schemeClr val="dk1"/>
              </a:solidFill>
              <a:latin typeface="Calibri"/>
              <a:ea typeface="Calibri"/>
              <a:cs typeface="Calibri"/>
              <a:sym typeface="Calibri"/>
            </a:endParaRPr>
          </a:p>
          <a:p>
            <a:pPr marL="0" marR="0" lvl="0" indent="0" algn="l" rtl="0">
              <a:spcBef>
                <a:spcPts val="4000"/>
              </a:spcBef>
              <a:spcAft>
                <a:spcPts val="0"/>
              </a:spcAft>
              <a:buClr>
                <a:srgbClr val="FFFFFF"/>
              </a:buClr>
              <a:buSzPts val="3200"/>
              <a:buFont typeface="Rajdhani"/>
              <a:buNone/>
            </a:pPr>
            <a:r>
              <a:rPr lang="en-US" sz="3200" b="0" i="0" u="none" strike="noStrike" cap="none">
                <a:solidFill>
                  <a:srgbClr val="FFFFFF"/>
                </a:solidFill>
                <a:latin typeface="Rajdhani"/>
                <a:ea typeface="Rajdhani"/>
                <a:cs typeface="Rajdhani"/>
                <a:sym typeface="Rajdhani"/>
              </a:rPr>
              <a:t>As a new website, we rely on your support to grow, so please help us by sharing our site with your friends and colleagues. </a:t>
            </a:r>
            <a:endParaRPr sz="3200" b="0" i="0" u="none" strike="noStrike" cap="none">
              <a:solidFill>
                <a:schemeClr val="dk1"/>
              </a:solidFill>
              <a:latin typeface="Calibri"/>
              <a:ea typeface="Calibri"/>
              <a:cs typeface="Calibri"/>
              <a:sym typeface="Calibri"/>
            </a:endParaRPr>
          </a:p>
        </p:txBody>
      </p:sp>
      <p:sp>
        <p:nvSpPr>
          <p:cNvPr id="586" name="Google Shape;586;p17"/>
          <p:cNvSpPr/>
          <p:nvPr/>
        </p:nvSpPr>
        <p:spPr>
          <a:xfrm>
            <a:off x="6439705" y="9321800"/>
            <a:ext cx="9043530"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6439705" y="9321800"/>
            <a:ext cx="3353219"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6439705" y="9321800"/>
            <a:ext cx="251491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17" descr=" "/>
          <p:cNvPicPr preferRelativeResize="0"/>
          <p:nvPr/>
        </p:nvPicPr>
        <p:blipFill rotWithShape="1">
          <a:blip r:embed="rId10">
            <a:alphaModFix/>
          </a:blip>
          <a:srcRect/>
          <a:stretch/>
        </p:blipFill>
        <p:spPr>
          <a:xfrm>
            <a:off x="6439705" y="9321800"/>
            <a:ext cx="812902" cy="812800"/>
          </a:xfrm>
          <a:prstGeom prst="rect">
            <a:avLst/>
          </a:prstGeom>
          <a:noFill/>
          <a:ln>
            <a:noFill/>
          </a:ln>
        </p:spPr>
      </p:pic>
      <p:pic>
        <p:nvPicPr>
          <p:cNvPr id="590" name="Google Shape;590;p17" descr=" "/>
          <p:cNvPicPr preferRelativeResize="0"/>
          <p:nvPr/>
        </p:nvPicPr>
        <p:blipFill rotWithShape="1">
          <a:blip r:embed="rId11">
            <a:alphaModFix/>
          </a:blip>
          <a:srcRect/>
          <a:stretch/>
        </p:blipFill>
        <p:spPr>
          <a:xfrm>
            <a:off x="6736074" y="9618142"/>
            <a:ext cx="220160" cy="220142"/>
          </a:xfrm>
          <a:prstGeom prst="rect">
            <a:avLst/>
          </a:prstGeom>
          <a:noFill/>
          <a:ln>
            <a:noFill/>
          </a:ln>
        </p:spPr>
      </p:pic>
      <p:pic>
        <p:nvPicPr>
          <p:cNvPr id="591" name="Google Shape;591;p17" descr=" "/>
          <p:cNvPicPr preferRelativeResize="0"/>
          <p:nvPr/>
        </p:nvPicPr>
        <p:blipFill rotWithShape="1">
          <a:blip r:embed="rId12">
            <a:alphaModFix/>
          </a:blip>
          <a:srcRect/>
          <a:stretch/>
        </p:blipFill>
        <p:spPr>
          <a:xfrm>
            <a:off x="6534809" y="9416380"/>
            <a:ext cx="622694" cy="623664"/>
          </a:xfrm>
          <a:prstGeom prst="rect">
            <a:avLst/>
          </a:prstGeom>
          <a:noFill/>
          <a:ln>
            <a:noFill/>
          </a:ln>
        </p:spPr>
      </p:pic>
      <p:sp>
        <p:nvSpPr>
          <p:cNvPr id="592" name="Google Shape;592;p17"/>
          <p:cNvSpPr/>
          <p:nvPr/>
        </p:nvSpPr>
        <p:spPr>
          <a:xfrm>
            <a:off x="7455832" y="9467850"/>
            <a:ext cx="1634271"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eatemp._</a:t>
            </a:r>
            <a:endParaRPr sz="3200" b="0" i="0" u="none" strike="noStrike" cap="none">
              <a:solidFill>
                <a:schemeClr val="dk1"/>
              </a:solidFill>
              <a:latin typeface="Calibri"/>
              <a:ea typeface="Calibri"/>
              <a:cs typeface="Calibri"/>
              <a:sym typeface="Calibri"/>
            </a:endParaRPr>
          </a:p>
        </p:txBody>
      </p:sp>
      <p:sp>
        <p:nvSpPr>
          <p:cNvPr id="593" name="Google Shape;593;p17"/>
          <p:cNvSpPr/>
          <p:nvPr/>
        </p:nvSpPr>
        <p:spPr>
          <a:xfrm>
            <a:off x="6439705" y="10515600"/>
            <a:ext cx="3353219"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7" descr=" "/>
          <p:cNvPicPr preferRelativeResize="0"/>
          <p:nvPr/>
        </p:nvPicPr>
        <p:blipFill rotWithShape="1">
          <a:blip r:embed="rId10">
            <a:alphaModFix/>
          </a:blip>
          <a:srcRect/>
          <a:stretch/>
        </p:blipFill>
        <p:spPr>
          <a:xfrm>
            <a:off x="6439705" y="10515600"/>
            <a:ext cx="812902" cy="812800"/>
          </a:xfrm>
          <a:prstGeom prst="rect">
            <a:avLst/>
          </a:prstGeom>
          <a:noFill/>
          <a:ln>
            <a:noFill/>
          </a:ln>
        </p:spPr>
      </p:pic>
      <p:pic>
        <p:nvPicPr>
          <p:cNvPr id="595" name="Google Shape;595;p17" descr=" "/>
          <p:cNvPicPr preferRelativeResize="0"/>
          <p:nvPr/>
        </p:nvPicPr>
        <p:blipFill rotWithShape="1">
          <a:blip r:embed="rId14">
            <a:alphaModFix/>
          </a:blip>
          <a:srcRect/>
          <a:stretch/>
        </p:blipFill>
        <p:spPr>
          <a:xfrm>
            <a:off x="6507446" y="10583342"/>
            <a:ext cx="677417" cy="677342"/>
          </a:xfrm>
          <a:prstGeom prst="rect">
            <a:avLst/>
          </a:prstGeom>
          <a:noFill/>
          <a:ln>
            <a:noFill/>
          </a:ln>
        </p:spPr>
      </p:pic>
      <p:sp>
        <p:nvSpPr>
          <p:cNvPr id="596" name="Google Shape;596;p17"/>
          <p:cNvSpPr/>
          <p:nvPr/>
        </p:nvSpPr>
        <p:spPr>
          <a:xfrm>
            <a:off x="7455832" y="10661650"/>
            <a:ext cx="2472576"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sp>
        <p:nvSpPr>
          <p:cNvPr id="597" name="Google Shape;597;p17"/>
          <p:cNvSpPr/>
          <p:nvPr/>
        </p:nvSpPr>
        <p:spPr>
          <a:xfrm>
            <a:off x="11748968" y="9321800"/>
            <a:ext cx="3734267" cy="200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1748968" y="9321800"/>
            <a:ext cx="2591124"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9" name="Google Shape;599;p17" descr=" "/>
          <p:cNvPicPr preferRelativeResize="0"/>
          <p:nvPr/>
        </p:nvPicPr>
        <p:blipFill rotWithShape="1">
          <a:blip r:embed="rId10">
            <a:alphaModFix/>
          </a:blip>
          <a:srcRect/>
          <a:stretch/>
        </p:blipFill>
        <p:spPr>
          <a:xfrm>
            <a:off x="11748968" y="9321800"/>
            <a:ext cx="812902" cy="812800"/>
          </a:xfrm>
          <a:prstGeom prst="rect">
            <a:avLst/>
          </a:prstGeom>
          <a:noFill/>
          <a:ln>
            <a:noFill/>
          </a:ln>
        </p:spPr>
      </p:pic>
      <p:pic>
        <p:nvPicPr>
          <p:cNvPr id="600" name="Google Shape;600;p17" descr=" "/>
          <p:cNvPicPr preferRelativeResize="0"/>
          <p:nvPr/>
        </p:nvPicPr>
        <p:blipFill rotWithShape="1">
          <a:blip r:embed="rId16">
            <a:alphaModFix/>
          </a:blip>
          <a:srcRect/>
          <a:stretch/>
        </p:blipFill>
        <p:spPr>
          <a:xfrm>
            <a:off x="11816709" y="9491142"/>
            <a:ext cx="677417" cy="474142"/>
          </a:xfrm>
          <a:prstGeom prst="rect">
            <a:avLst/>
          </a:prstGeom>
          <a:noFill/>
          <a:ln>
            <a:noFill/>
          </a:ln>
        </p:spPr>
      </p:pic>
      <p:sp>
        <p:nvSpPr>
          <p:cNvPr id="601" name="Google Shape;601;p17"/>
          <p:cNvSpPr/>
          <p:nvPr/>
        </p:nvSpPr>
        <p:spPr>
          <a:xfrm>
            <a:off x="12765095" y="9467850"/>
            <a:ext cx="1710480"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a:t>
            </a:r>
            <a:endParaRPr sz="3200" b="0" i="0" u="none" strike="noStrike" cap="none">
              <a:solidFill>
                <a:schemeClr val="dk1"/>
              </a:solidFill>
              <a:latin typeface="Calibri"/>
              <a:ea typeface="Calibri"/>
              <a:cs typeface="Calibri"/>
              <a:sym typeface="Calibri"/>
            </a:endParaRPr>
          </a:p>
        </p:txBody>
      </p:sp>
      <p:sp>
        <p:nvSpPr>
          <p:cNvPr id="602" name="Google Shape;602;p17"/>
          <p:cNvSpPr/>
          <p:nvPr/>
        </p:nvSpPr>
        <p:spPr>
          <a:xfrm>
            <a:off x="11748968" y="10515600"/>
            <a:ext cx="3734267" cy="8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3" name="Google Shape;603;p17" descr=" "/>
          <p:cNvPicPr preferRelativeResize="0"/>
          <p:nvPr/>
        </p:nvPicPr>
        <p:blipFill rotWithShape="1">
          <a:blip r:embed="rId10">
            <a:alphaModFix/>
          </a:blip>
          <a:srcRect/>
          <a:stretch/>
        </p:blipFill>
        <p:spPr>
          <a:xfrm>
            <a:off x="11748968" y="10515600"/>
            <a:ext cx="812902" cy="812800"/>
          </a:xfrm>
          <a:prstGeom prst="rect">
            <a:avLst/>
          </a:prstGeom>
          <a:noFill/>
          <a:ln>
            <a:noFill/>
          </a:ln>
        </p:spPr>
      </p:pic>
      <p:pic>
        <p:nvPicPr>
          <p:cNvPr id="604" name="Google Shape;604;p17" descr=" "/>
          <p:cNvPicPr preferRelativeResize="0"/>
          <p:nvPr/>
        </p:nvPicPr>
        <p:blipFill rotWithShape="1">
          <a:blip r:embed="rId18">
            <a:alphaModFix/>
          </a:blip>
          <a:srcRect/>
          <a:stretch/>
        </p:blipFill>
        <p:spPr>
          <a:xfrm>
            <a:off x="11889870" y="10617200"/>
            <a:ext cx="531094" cy="609600"/>
          </a:xfrm>
          <a:prstGeom prst="rect">
            <a:avLst/>
          </a:prstGeom>
          <a:noFill/>
          <a:ln>
            <a:noFill/>
          </a:ln>
        </p:spPr>
      </p:pic>
      <p:sp>
        <p:nvSpPr>
          <p:cNvPr id="605" name="Google Shape;605;p17"/>
          <p:cNvSpPr/>
          <p:nvPr/>
        </p:nvSpPr>
        <p:spPr>
          <a:xfrm>
            <a:off x="12765095" y="10661650"/>
            <a:ext cx="2853623" cy="65616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FFFFFF"/>
              </a:buClr>
              <a:buSzPts val="3200"/>
              <a:buFont typeface="Rajdhani"/>
              <a:buNone/>
            </a:pPr>
            <a:r>
              <a:rPr lang="en-US" sz="3200" b="0" i="0" u="sng" strike="noStrike" cap="none">
                <a:solidFill>
                  <a:srgbClr val="FFFFFF"/>
                </a:solidFill>
                <a:latin typeface="Rajdhani"/>
                <a:ea typeface="Rajdhani"/>
                <a:cs typeface="Rajdhani"/>
                <a:sym typeface="Rajdhani"/>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@eatemp.official</a:t>
            </a:r>
            <a:endParaRPr sz="3200" b="0" i="0" u="none" strike="noStrike" cap="none">
              <a:solidFill>
                <a:schemeClr val="dk1"/>
              </a:solidFill>
              <a:latin typeface="Calibri"/>
              <a:ea typeface="Calibri"/>
              <a:cs typeface="Calibri"/>
              <a:sym typeface="Calibri"/>
            </a:endParaRPr>
          </a:p>
        </p:txBody>
      </p:sp>
      <p:pic>
        <p:nvPicPr>
          <p:cNvPr id="606" name="Google Shape;606;p17" descr=" "/>
          <p:cNvPicPr preferRelativeResize="0"/>
          <p:nvPr/>
        </p:nvPicPr>
        <p:blipFill rotWithShape="1">
          <a:blip r:embed="rId20">
            <a:alphaModFix/>
          </a:blip>
          <a:srcRect/>
          <a:stretch/>
        </p:blipFill>
        <p:spPr>
          <a:xfrm>
            <a:off x="23523340" y="10820400"/>
            <a:ext cx="711289"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rgbClr val="FFFFFF"/>
                </a:solidFill>
                <a:latin typeface="Rajdhani"/>
                <a:ea typeface="Rajdhani"/>
                <a:cs typeface="Rajdhani"/>
                <a:sym typeface="Rajdhani"/>
              </a:rPr>
              <a:t>Few-Shot Classification</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36455" y="9684344"/>
            <a:ext cx="16828254" cy="1323439"/>
          </a:xfrm>
          <a:prstGeom prst="rect">
            <a:avLst/>
          </a:prstGeom>
        </p:spPr>
        <p:txBody>
          <a:bodyPr wrap="square">
            <a:spAutoFit/>
          </a:bodyPr>
          <a:lstStyle/>
          <a:p>
            <a:r>
              <a:rPr lang="en-US" sz="4000" b="1" dirty="0" smtClean="0">
                <a:solidFill>
                  <a:schemeClr val="bg1"/>
                </a:solidFill>
                <a:latin typeface="MinionPro-It"/>
              </a:rPr>
              <a:t>In </a:t>
            </a:r>
            <a:r>
              <a:rPr lang="en-US" sz="4000" b="1" dirty="0">
                <a:solidFill>
                  <a:schemeClr val="bg1"/>
                </a:solidFill>
                <a:latin typeface="MinionPro-It"/>
              </a:rPr>
              <a:t>few-shot classification, we only use a few labeled data points to </a:t>
            </a:r>
            <a:r>
              <a:rPr lang="en-US" sz="4000" b="1" dirty="0" smtClean="0">
                <a:solidFill>
                  <a:schemeClr val="bg1"/>
                </a:solidFill>
                <a:latin typeface="MinionPro-It"/>
              </a:rPr>
              <a:t>learn from</a:t>
            </a:r>
            <a:r>
              <a:rPr lang="en-US" sz="4000" b="1" dirty="0">
                <a:solidFill>
                  <a:schemeClr val="bg1"/>
                </a:solidFill>
                <a:latin typeface="MinionPro-It"/>
              </a:rPr>
              <a:t>.</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4528457" y="3841979"/>
            <a:ext cx="12453500" cy="4900115"/>
          </a:xfrm>
          <a:prstGeom prst="rect">
            <a:avLst/>
          </a:prstGeom>
        </p:spPr>
      </p:pic>
    </p:spTree>
    <p:extLst>
      <p:ext uri="{BB962C8B-B14F-4D97-AF65-F5344CB8AC3E}">
        <p14:creationId xmlns:p14="http://schemas.microsoft.com/office/powerpoint/2010/main" val="169228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4" y="9496301"/>
            <a:ext cx="16828254" cy="1323439"/>
          </a:xfrm>
          <a:prstGeom prst="rect">
            <a:avLst/>
          </a:prstGeom>
        </p:spPr>
        <p:txBody>
          <a:bodyPr wrap="square">
            <a:spAutoFit/>
          </a:bodyPr>
          <a:lstStyle/>
          <a:p>
            <a:r>
              <a:rPr lang="en-US" sz="4000" b="1" dirty="0">
                <a:solidFill>
                  <a:schemeClr val="bg1"/>
                </a:solidFill>
              </a:rPr>
              <a:t>A higher temperature increases the likelihood that less probable tokens </a:t>
            </a:r>
            <a:r>
              <a:rPr lang="en-US" sz="4000" b="1" dirty="0" smtClean="0">
                <a:solidFill>
                  <a:schemeClr val="bg1"/>
                </a:solidFill>
              </a:rPr>
              <a:t>are generated </a:t>
            </a:r>
            <a:r>
              <a:rPr lang="en-US" sz="4000" b="1" dirty="0">
                <a:solidFill>
                  <a:schemeClr val="bg1"/>
                </a:solidFill>
              </a:rPr>
              <a:t>and vice versa.</a:t>
            </a:r>
            <a:endParaRPr lang="es-MX" sz="4000" b="1" dirty="0">
              <a:solidFill>
                <a:schemeClr val="bg1"/>
              </a:solidFill>
            </a:endParaRPr>
          </a:p>
        </p:txBody>
      </p:sp>
      <p:sp>
        <p:nvSpPr>
          <p:cNvPr id="25" name="Google Shape;42;p2"/>
          <p:cNvSpPr/>
          <p:nvPr/>
        </p:nvSpPr>
        <p:spPr>
          <a:xfrm>
            <a:off x="1435260" y="16256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a:solidFill>
                  <a:schemeClr val="bg1"/>
                </a:solidFill>
                <a:latin typeface="Calibri"/>
                <a:ea typeface="Calibri"/>
                <a:cs typeface="Calibri"/>
                <a:sym typeface="Calibri"/>
              </a:rPr>
              <a:t>The three main steps of </a:t>
            </a:r>
            <a:r>
              <a:rPr lang="en-US" sz="12800" b="1" dirty="0" err="1">
                <a:solidFill>
                  <a:schemeClr val="bg1"/>
                </a:solidFill>
                <a:latin typeface="Calibri"/>
                <a:ea typeface="Calibri"/>
                <a:cs typeface="Calibri"/>
                <a:sym typeface="Calibri"/>
              </a:rPr>
              <a:t>SetFit</a:t>
            </a:r>
            <a:r>
              <a:rPr lang="en-US" sz="12800" b="1" dirty="0">
                <a:solidFill>
                  <a:schemeClr val="bg1"/>
                </a:solidFill>
                <a:latin typeface="Calibri"/>
                <a:ea typeface="Calibri"/>
                <a:cs typeface="Calibri"/>
                <a:sym typeface="Calibri"/>
              </a:rPr>
              <a:t>.</a:t>
            </a:r>
            <a:endParaRPr sz="12800" b="1" i="0" u="none" strike="noStrike" cap="none"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4839304" y="3595826"/>
            <a:ext cx="11596324" cy="5652282"/>
          </a:xfrm>
          <a:prstGeom prst="rect">
            <a:avLst/>
          </a:prstGeom>
        </p:spPr>
      </p:pic>
    </p:spTree>
    <p:extLst>
      <p:ext uri="{BB962C8B-B14F-4D97-AF65-F5344CB8AC3E}">
        <p14:creationId xmlns:p14="http://schemas.microsoft.com/office/powerpoint/2010/main" val="1234388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49620" y="375414"/>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Continued </a:t>
            </a:r>
            <a:r>
              <a:rPr lang="en-US" sz="12800" b="1" dirty="0" err="1">
                <a:solidFill>
                  <a:srgbClr val="FFFFFF"/>
                </a:solidFill>
                <a:latin typeface="Rajdhani"/>
                <a:ea typeface="Rajdhani"/>
                <a:cs typeface="Rajdhani"/>
                <a:sym typeface="Rajdhani"/>
              </a:rPr>
              <a:t>Pretraining</a:t>
            </a:r>
            <a:r>
              <a:rPr lang="en-US" sz="12800" b="1" dirty="0">
                <a:solidFill>
                  <a:srgbClr val="FFFFFF"/>
                </a:solidFill>
                <a:latin typeface="Rajdhani"/>
                <a:ea typeface="Rajdhani"/>
                <a:cs typeface="Rajdhani"/>
                <a:sym typeface="Rajdhani"/>
              </a:rPr>
              <a:t> with Masked Language Modeling</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468643" y="11008558"/>
            <a:ext cx="16828254" cy="1938992"/>
          </a:xfrm>
          <a:prstGeom prst="rect">
            <a:avLst/>
          </a:prstGeom>
        </p:spPr>
        <p:txBody>
          <a:bodyPr wrap="square">
            <a:spAutoFit/>
          </a:bodyPr>
          <a:lstStyle/>
          <a:p>
            <a:r>
              <a:rPr lang="en-US" sz="4000" b="1" dirty="0">
                <a:solidFill>
                  <a:schemeClr val="bg1"/>
                </a:solidFill>
                <a:latin typeface="MinionPro-It"/>
              </a:rPr>
              <a:t>To fine-tune the model on a target task—for example, </a:t>
            </a:r>
            <a:r>
              <a:rPr lang="en-US" sz="4000" b="1" dirty="0" smtClean="0">
                <a:solidFill>
                  <a:schemeClr val="bg1"/>
                </a:solidFill>
                <a:latin typeface="MinionPro-It"/>
              </a:rPr>
              <a:t>classification—we either </a:t>
            </a:r>
            <a:r>
              <a:rPr lang="en-US" sz="4000" b="1" dirty="0">
                <a:solidFill>
                  <a:schemeClr val="bg1"/>
                </a:solidFill>
                <a:latin typeface="MinionPro-It"/>
              </a:rPr>
              <a:t>start with </a:t>
            </a:r>
            <a:r>
              <a:rPr lang="en-US" sz="4000" b="1" dirty="0" err="1">
                <a:solidFill>
                  <a:schemeClr val="bg1"/>
                </a:solidFill>
                <a:latin typeface="MinionPro-It"/>
              </a:rPr>
              <a:t>pretraining</a:t>
            </a:r>
            <a:r>
              <a:rPr lang="en-US" sz="4000" b="1" dirty="0">
                <a:solidFill>
                  <a:schemeClr val="bg1"/>
                </a:solidFill>
                <a:latin typeface="MinionPro-It"/>
              </a:rPr>
              <a:t> a BERT model or use a </a:t>
            </a:r>
            <a:r>
              <a:rPr lang="en-US" sz="4000" b="1" dirty="0" err="1">
                <a:solidFill>
                  <a:schemeClr val="bg1"/>
                </a:solidFill>
                <a:latin typeface="MinionPro-It"/>
              </a:rPr>
              <a:t>pretrained</a:t>
            </a:r>
            <a:r>
              <a:rPr lang="en-US" sz="4000" b="1" dirty="0">
                <a:solidFill>
                  <a:schemeClr val="bg1"/>
                </a:solidFill>
                <a:latin typeface="MinionPro-It"/>
              </a:rPr>
              <a:t> one.</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4839304" y="4276712"/>
            <a:ext cx="9291212" cy="6526771"/>
          </a:xfrm>
          <a:prstGeom prst="rect">
            <a:avLst/>
          </a:prstGeom>
        </p:spPr>
      </p:pic>
    </p:spTree>
    <p:extLst>
      <p:ext uri="{BB962C8B-B14F-4D97-AF65-F5344CB8AC3E}">
        <p14:creationId xmlns:p14="http://schemas.microsoft.com/office/powerpoint/2010/main" val="38305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44450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Continue </a:t>
            </a:r>
            <a:r>
              <a:rPr lang="en-US" sz="12800" b="1" dirty="0" err="1" smtClean="0">
                <a:solidFill>
                  <a:srgbClr val="FFFFFF"/>
                </a:solidFill>
                <a:latin typeface="Rajdhani"/>
                <a:ea typeface="Rajdhani"/>
                <a:cs typeface="Rajdhani"/>
                <a:sym typeface="Rajdhani"/>
              </a:rPr>
              <a:t>pretrained</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538066" y="9476254"/>
            <a:ext cx="18407534" cy="2554545"/>
          </a:xfrm>
          <a:prstGeom prst="rect">
            <a:avLst/>
          </a:prstGeom>
        </p:spPr>
        <p:txBody>
          <a:bodyPr wrap="square">
            <a:spAutoFit/>
          </a:bodyPr>
          <a:lstStyle/>
          <a:p>
            <a:r>
              <a:rPr lang="en-US" sz="4000" b="1" dirty="0">
                <a:solidFill>
                  <a:schemeClr val="bg1"/>
                </a:solidFill>
              </a:rPr>
              <a:t>Instead of a two-step approach, we can add another step that </a:t>
            </a:r>
            <a:r>
              <a:rPr lang="en-US" sz="4000" b="1" dirty="0" smtClean="0">
                <a:solidFill>
                  <a:schemeClr val="bg1"/>
                </a:solidFill>
              </a:rPr>
              <a:t>continues to </a:t>
            </a:r>
            <a:r>
              <a:rPr lang="en-US" sz="4000" b="1" dirty="0" err="1">
                <a:solidFill>
                  <a:schemeClr val="bg1"/>
                </a:solidFill>
              </a:rPr>
              <a:t>pretrain</a:t>
            </a:r>
            <a:r>
              <a:rPr lang="en-US" sz="4000" b="1" dirty="0">
                <a:solidFill>
                  <a:schemeClr val="bg1"/>
                </a:solidFill>
              </a:rPr>
              <a:t> the </a:t>
            </a:r>
            <a:r>
              <a:rPr lang="en-US" sz="4000" b="1" dirty="0" err="1">
                <a:solidFill>
                  <a:schemeClr val="bg1"/>
                </a:solidFill>
              </a:rPr>
              <a:t>pretrained</a:t>
            </a:r>
            <a:r>
              <a:rPr lang="en-US" sz="4000" b="1" dirty="0">
                <a:solidFill>
                  <a:schemeClr val="bg1"/>
                </a:solidFill>
              </a:rPr>
              <a:t> model before fine-tuning it on the target task. Notice how </a:t>
            </a:r>
            <a:r>
              <a:rPr lang="en-US" sz="4000" b="1" dirty="0" smtClean="0">
                <a:solidFill>
                  <a:schemeClr val="bg1"/>
                </a:solidFill>
              </a:rPr>
              <a:t>the masks </a:t>
            </a:r>
            <a:r>
              <a:rPr lang="en-US" sz="4000" b="1" dirty="0">
                <a:solidFill>
                  <a:schemeClr val="bg1"/>
                </a:solidFill>
              </a:rPr>
              <a:t>were filled with abstract concepts in 1 while they were filled with </a:t>
            </a:r>
            <a:r>
              <a:rPr lang="en-US" sz="4000" b="1" dirty="0" smtClean="0">
                <a:solidFill>
                  <a:schemeClr val="bg1"/>
                </a:solidFill>
              </a:rPr>
              <a:t>movie-specific concepts </a:t>
            </a:r>
            <a:r>
              <a:rPr lang="en-US" sz="4000" b="1" dirty="0">
                <a:solidFill>
                  <a:schemeClr val="bg1"/>
                </a:solidFill>
              </a:rPr>
              <a:t>in 2.</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3666426" y="3455076"/>
            <a:ext cx="10965802" cy="5772915"/>
          </a:xfrm>
          <a:prstGeom prst="rect">
            <a:avLst/>
          </a:prstGeom>
        </p:spPr>
      </p:pic>
    </p:spTree>
    <p:extLst>
      <p:ext uri="{BB962C8B-B14F-4D97-AF65-F5344CB8AC3E}">
        <p14:creationId xmlns:p14="http://schemas.microsoft.com/office/powerpoint/2010/main" val="35028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s-MX" sz="12800" b="1" i="0" u="none" strike="noStrike" cap="none" dirty="0" err="1" smtClean="0">
                <a:solidFill>
                  <a:schemeClr val="bg1"/>
                </a:solidFill>
                <a:latin typeface="Calibri"/>
                <a:ea typeface="Calibri"/>
                <a:cs typeface="Calibri"/>
                <a:sym typeface="Calibri"/>
              </a:rPr>
              <a:t>Pretrained</a:t>
            </a:r>
            <a:r>
              <a:rPr lang="es-MX" sz="12800" b="1" i="0" u="none" strike="noStrike" cap="none" dirty="0" smtClean="0">
                <a:solidFill>
                  <a:schemeClr val="bg1"/>
                </a:solidFill>
                <a:latin typeface="Calibri"/>
                <a:ea typeface="Calibri"/>
                <a:cs typeface="Calibri"/>
                <a:sym typeface="Calibri"/>
              </a:rPr>
              <a:t> use cases:</a:t>
            </a:r>
            <a:endParaRPr sz="12800" b="1" i="0" u="none" strike="noStrike" cap="none" dirty="0">
              <a:solidFill>
                <a:schemeClr val="bg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1776205" y="10010817"/>
            <a:ext cx="16828254" cy="707886"/>
          </a:xfrm>
          <a:prstGeom prst="rect">
            <a:avLst/>
          </a:prstGeom>
        </p:spPr>
        <p:txBody>
          <a:bodyPr wrap="square">
            <a:spAutoFit/>
          </a:bodyPr>
          <a:lstStyle/>
          <a:p>
            <a:r>
              <a:rPr lang="en-US" sz="4000" b="1" dirty="0">
                <a:solidFill>
                  <a:schemeClr val="bg1"/>
                </a:solidFill>
                <a:latin typeface="MinionPro-It"/>
              </a:rPr>
              <a:t>The three-step approach illustrated for specific use cases.</a:t>
            </a:r>
            <a:endParaRPr lang="es-MX" sz="4000" b="1" dirty="0">
              <a:solidFill>
                <a:schemeClr val="bg1"/>
              </a:solidFill>
            </a:endParaRPr>
          </a:p>
        </p:txBody>
      </p:sp>
      <p:pic>
        <p:nvPicPr>
          <p:cNvPr id="2" name="Imagen 1"/>
          <p:cNvPicPr>
            <a:picLocks noChangeAspect="1"/>
          </p:cNvPicPr>
          <p:nvPr/>
        </p:nvPicPr>
        <p:blipFill>
          <a:blip r:embed="rId6"/>
          <a:stretch>
            <a:fillRect/>
          </a:stretch>
        </p:blipFill>
        <p:spPr>
          <a:xfrm>
            <a:off x="6346564" y="4325484"/>
            <a:ext cx="11694046" cy="5065032"/>
          </a:xfrm>
          <a:prstGeom prst="rect">
            <a:avLst/>
          </a:prstGeom>
        </p:spPr>
      </p:pic>
    </p:spTree>
    <p:extLst>
      <p:ext uri="{BB962C8B-B14F-4D97-AF65-F5344CB8AC3E}">
        <p14:creationId xmlns:p14="http://schemas.microsoft.com/office/powerpoint/2010/main" val="71297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0"/>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82860" y="1473200"/>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Methods to mask tokens:</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3213502" y="10655300"/>
            <a:ext cx="16828254" cy="707886"/>
          </a:xfrm>
          <a:prstGeom prst="rect">
            <a:avLst/>
          </a:prstGeom>
        </p:spPr>
        <p:txBody>
          <a:bodyPr wrap="square">
            <a:spAutoFit/>
          </a:bodyPr>
          <a:lstStyle/>
          <a:p>
            <a:r>
              <a:rPr lang="en-US" sz="4000" b="1" dirty="0">
                <a:solidFill>
                  <a:schemeClr val="bg1"/>
                </a:solidFill>
                <a:latin typeface="MinionPro-It"/>
              </a:rPr>
              <a:t>Different methods for randomly masking tokens.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7030617" y="4333640"/>
            <a:ext cx="10325940" cy="5048719"/>
          </a:xfrm>
          <a:prstGeom prst="rect">
            <a:avLst/>
          </a:prstGeom>
        </p:spPr>
      </p:pic>
    </p:spTree>
    <p:extLst>
      <p:ext uri="{BB962C8B-B14F-4D97-AF65-F5344CB8AC3E}">
        <p14:creationId xmlns:p14="http://schemas.microsoft.com/office/powerpoint/2010/main" val="67787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2" descr=" "/>
          <p:cNvPicPr preferRelativeResize="0"/>
          <p:nvPr/>
        </p:nvPicPr>
        <p:blipFill rotWithShape="1">
          <a:blip r:embed="rId3">
            <a:alphaModFix/>
          </a:blip>
          <a:srcRect/>
          <a:stretch/>
        </p:blipFill>
        <p:spPr>
          <a:xfrm>
            <a:off x="127" y="-83128"/>
            <a:ext cx="24387048" cy="13716000"/>
          </a:xfrm>
          <a:prstGeom prst="rect">
            <a:avLst/>
          </a:prstGeom>
          <a:noFill/>
          <a:ln>
            <a:noFill/>
          </a:ln>
        </p:spPr>
      </p:pic>
      <p:sp>
        <p:nvSpPr>
          <p:cNvPr id="40" name="Google Shape;40;p2"/>
          <p:cNvSpPr/>
          <p:nvPr/>
        </p:nvSpPr>
        <p:spPr>
          <a:xfrm>
            <a:off x="23370921" y="10515600"/>
            <a:ext cx="1016127"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028828" y="791633"/>
            <a:ext cx="22088061" cy="2611967"/>
          </a:xfrm>
          <a:prstGeom prst="rect">
            <a:avLst/>
          </a:prstGeom>
          <a:noFill/>
          <a:ln>
            <a:noFill/>
          </a:ln>
        </p:spPr>
        <p:txBody>
          <a:bodyPr spcFirstLastPara="1" wrap="square" lIns="0" tIns="0" rIns="0" bIns="0" anchor="t" anchorCtr="0">
            <a:noAutofit/>
          </a:bodyPr>
          <a:lstStyle/>
          <a:p>
            <a:pPr lvl="0">
              <a:buClr>
                <a:srgbClr val="FFFFFF"/>
              </a:buClr>
              <a:buSzPts val="12800"/>
            </a:pPr>
            <a:r>
              <a:rPr lang="en-US" sz="12800" b="1" dirty="0" smtClean="0">
                <a:solidFill>
                  <a:srgbClr val="FFFFFF"/>
                </a:solidFill>
                <a:latin typeface="Rajdhani"/>
                <a:ea typeface="Rajdhani"/>
                <a:cs typeface="Rajdhani"/>
                <a:sym typeface="Rajdhani"/>
              </a:rPr>
              <a:t>NER</a:t>
            </a:r>
            <a:r>
              <a:rPr lang="en-US" sz="12800" b="1" dirty="0">
                <a:solidFill>
                  <a:srgbClr val="FFFFFF"/>
                </a:solidFill>
                <a:latin typeface="Rajdhani"/>
                <a:ea typeface="Rajdhani"/>
                <a:cs typeface="Rajdhani"/>
                <a:sym typeface="Rajdhani"/>
              </a:rPr>
              <a:t>: Named-Entity Recognition </a:t>
            </a:r>
            <a:endParaRPr sz="12800" b="0" i="0" u="none" strike="noStrike" cap="none" dirty="0">
              <a:solidFill>
                <a:schemeClr val="dk1"/>
              </a:solidFill>
              <a:latin typeface="Calibri"/>
              <a:ea typeface="Calibri"/>
              <a:cs typeface="Calibri"/>
              <a:sym typeface="Calibri"/>
            </a:endParaRPr>
          </a:p>
        </p:txBody>
      </p:sp>
      <p:sp>
        <p:nvSpPr>
          <p:cNvPr id="47" name="Google Shape;47;p2"/>
          <p:cNvSpPr/>
          <p:nvPr/>
        </p:nvSpPr>
        <p:spPr>
          <a:xfrm>
            <a:off x="1282860"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2" descr=" "/>
          <p:cNvPicPr preferRelativeResize="0"/>
          <p:nvPr/>
        </p:nvPicPr>
        <p:blipFill rotWithShape="1">
          <a:blip r:embed="rId4">
            <a:alphaModFix/>
          </a:blip>
          <a:srcRect/>
          <a:stretch/>
        </p:blipFill>
        <p:spPr>
          <a:xfrm>
            <a:off x="1282860" y="4635500"/>
            <a:ext cx="1625803" cy="1638300"/>
          </a:xfrm>
          <a:prstGeom prst="rect">
            <a:avLst/>
          </a:prstGeom>
          <a:noFill/>
          <a:ln>
            <a:noFill/>
          </a:ln>
        </p:spPr>
      </p:pic>
      <p:pic>
        <p:nvPicPr>
          <p:cNvPr id="49" name="Google Shape;49;p2" descr=" "/>
          <p:cNvPicPr preferRelativeResize="0"/>
          <p:nvPr/>
        </p:nvPicPr>
        <p:blipFill rotWithShape="1">
          <a:blip r:embed="rId5">
            <a:alphaModFix/>
          </a:blip>
          <a:srcRect/>
          <a:stretch/>
        </p:blipFill>
        <p:spPr>
          <a:xfrm>
            <a:off x="1282860" y="4648200"/>
            <a:ext cx="1625803" cy="1625600"/>
          </a:xfrm>
          <a:prstGeom prst="rect">
            <a:avLst/>
          </a:prstGeom>
          <a:noFill/>
          <a:ln>
            <a:noFill/>
          </a:ln>
        </p:spPr>
      </p:pic>
      <p:sp>
        <p:nvSpPr>
          <p:cNvPr id="50" name="Google Shape;50;p2"/>
          <p:cNvSpPr/>
          <p:nvPr/>
        </p:nvSpPr>
        <p:spPr>
          <a:xfrm>
            <a:off x="1282860"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213502"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282860"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2" descr=" "/>
          <p:cNvPicPr preferRelativeResize="0"/>
          <p:nvPr/>
        </p:nvPicPr>
        <p:blipFill rotWithShape="1">
          <a:blip r:embed="rId4">
            <a:alphaModFix/>
          </a:blip>
          <a:srcRect/>
          <a:stretch/>
        </p:blipFill>
        <p:spPr>
          <a:xfrm>
            <a:off x="1282860" y="8737600"/>
            <a:ext cx="1625803" cy="1638300"/>
          </a:xfrm>
          <a:prstGeom prst="rect">
            <a:avLst/>
          </a:prstGeom>
          <a:noFill/>
          <a:ln>
            <a:noFill/>
          </a:ln>
        </p:spPr>
      </p:pic>
      <p:pic>
        <p:nvPicPr>
          <p:cNvPr id="59" name="Google Shape;59;p2" descr=" "/>
          <p:cNvPicPr preferRelativeResize="0"/>
          <p:nvPr/>
        </p:nvPicPr>
        <p:blipFill rotWithShape="1">
          <a:blip r:embed="rId5">
            <a:alphaModFix/>
          </a:blip>
          <a:srcRect/>
          <a:stretch/>
        </p:blipFill>
        <p:spPr>
          <a:xfrm>
            <a:off x="1282860" y="8750300"/>
            <a:ext cx="1625803" cy="1625600"/>
          </a:xfrm>
          <a:prstGeom prst="rect">
            <a:avLst/>
          </a:prstGeom>
          <a:noFill/>
          <a:ln>
            <a:noFill/>
          </a:ln>
        </p:spPr>
      </p:pic>
      <p:sp>
        <p:nvSpPr>
          <p:cNvPr id="60" name="Google Shape;60;p2"/>
          <p:cNvSpPr/>
          <p:nvPr/>
        </p:nvSpPr>
        <p:spPr>
          <a:xfrm>
            <a:off x="1282860"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13502"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701588" y="44958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701588" y="46482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632229" y="44958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701588" y="8597900"/>
            <a:ext cx="10415302"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2" descr=" "/>
          <p:cNvPicPr preferRelativeResize="0"/>
          <p:nvPr/>
        </p:nvPicPr>
        <p:blipFill rotWithShape="1">
          <a:blip r:embed="rId4">
            <a:alphaModFix/>
          </a:blip>
          <a:srcRect/>
          <a:stretch/>
        </p:blipFill>
        <p:spPr>
          <a:xfrm>
            <a:off x="12701588" y="8737600"/>
            <a:ext cx="1625803" cy="1638300"/>
          </a:xfrm>
          <a:prstGeom prst="rect">
            <a:avLst/>
          </a:prstGeom>
          <a:noFill/>
          <a:ln>
            <a:noFill/>
          </a:ln>
        </p:spPr>
      </p:pic>
      <p:pic>
        <p:nvPicPr>
          <p:cNvPr id="79" name="Google Shape;79;p2" descr=" "/>
          <p:cNvPicPr preferRelativeResize="0"/>
          <p:nvPr/>
        </p:nvPicPr>
        <p:blipFill rotWithShape="1">
          <a:blip r:embed="rId5">
            <a:alphaModFix/>
          </a:blip>
          <a:srcRect/>
          <a:stretch/>
        </p:blipFill>
        <p:spPr>
          <a:xfrm>
            <a:off x="12701588" y="8750300"/>
            <a:ext cx="1625803" cy="1625600"/>
          </a:xfrm>
          <a:prstGeom prst="rect">
            <a:avLst/>
          </a:prstGeom>
          <a:noFill/>
          <a:ln>
            <a:noFill/>
          </a:ln>
        </p:spPr>
      </p:pic>
      <p:sp>
        <p:nvSpPr>
          <p:cNvPr id="80" name="Google Shape;80;p2"/>
          <p:cNvSpPr/>
          <p:nvPr/>
        </p:nvSpPr>
        <p:spPr>
          <a:xfrm>
            <a:off x="12701588" y="8750300"/>
            <a:ext cx="1625803" cy="162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632229" y="8597900"/>
            <a:ext cx="8484660" cy="191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ángulo 4"/>
          <p:cNvSpPr/>
          <p:nvPr/>
        </p:nvSpPr>
        <p:spPr>
          <a:xfrm>
            <a:off x="4839305" y="10515600"/>
            <a:ext cx="23358220" cy="1323439"/>
          </a:xfrm>
          <a:prstGeom prst="rect">
            <a:avLst/>
          </a:prstGeom>
        </p:spPr>
        <p:txBody>
          <a:bodyPr wrap="square">
            <a:spAutoFit/>
          </a:bodyPr>
          <a:lstStyle/>
          <a:p>
            <a:r>
              <a:rPr lang="en-US" sz="4000" b="1" dirty="0">
                <a:solidFill>
                  <a:schemeClr val="bg1"/>
                </a:solidFill>
                <a:latin typeface="MinionPro-It"/>
              </a:rPr>
              <a:t>Fine-tuning a BERT model for NER allows for the detection of named</a:t>
            </a:r>
          </a:p>
          <a:p>
            <a:r>
              <a:rPr lang="en-US" sz="4000" b="1" dirty="0">
                <a:solidFill>
                  <a:schemeClr val="bg1"/>
                </a:solidFill>
                <a:latin typeface="MinionPro-It"/>
              </a:rPr>
              <a:t>entities, such as people or locations.</a:t>
            </a:r>
            <a:endParaRPr lang="es-MX" sz="4000" b="1" dirty="0">
              <a:solidFill>
                <a:schemeClr val="bg1"/>
              </a:solidFill>
            </a:endParaRPr>
          </a:p>
        </p:txBody>
      </p:sp>
      <p:pic>
        <p:nvPicPr>
          <p:cNvPr id="3" name="Imagen 2"/>
          <p:cNvPicPr>
            <a:picLocks noChangeAspect="1"/>
          </p:cNvPicPr>
          <p:nvPr/>
        </p:nvPicPr>
        <p:blipFill>
          <a:blip r:embed="rId6"/>
          <a:stretch>
            <a:fillRect/>
          </a:stretch>
        </p:blipFill>
        <p:spPr>
          <a:xfrm>
            <a:off x="4839304" y="3702070"/>
            <a:ext cx="12419531" cy="5329571"/>
          </a:xfrm>
          <a:prstGeom prst="rect">
            <a:avLst/>
          </a:prstGeom>
        </p:spPr>
      </p:pic>
    </p:spTree>
    <p:extLst>
      <p:ext uri="{BB962C8B-B14F-4D97-AF65-F5344CB8AC3E}">
        <p14:creationId xmlns:p14="http://schemas.microsoft.com/office/powerpoint/2010/main" val="38393144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10077</TotalTime>
  <Words>935</Words>
  <Application>Microsoft Office PowerPoint</Application>
  <PresentationFormat>Personalizado</PresentationFormat>
  <Paragraphs>130</Paragraphs>
  <Slides>21</Slides>
  <Notes>21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Calibri</vt:lpstr>
      <vt:lpstr>Poppins</vt:lpstr>
      <vt:lpstr>Arial</vt:lpstr>
      <vt:lpstr>Rajdhani SemiBold</vt:lpstr>
      <vt:lpstr>Rajdhani</vt:lpstr>
      <vt:lpstr>MinionPro-It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PptxGenJS</dc:creator>
  <cp:lastModifiedBy>Dell</cp:lastModifiedBy>
  <cp:revision>62</cp:revision>
  <dcterms:created xsi:type="dcterms:W3CDTF">2023-12-07T13:13:31Z</dcterms:created>
  <dcterms:modified xsi:type="dcterms:W3CDTF">2025-02-25T05:02:43Z</dcterms:modified>
</cp:coreProperties>
</file>